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</p:sldIdLst>
  <p:sldSz cx="9144000" cy="6858000" type="screen4x3"/>
  <p:notesSz cx="6858000" cy="9144000"/>
  <p:defaultTextStyle>
    <a:defPPr>
      <a:defRPr lang="es-PY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7" d="100"/>
          <a:sy n="87" d="100"/>
        </p:scale>
        <p:origin x="-1464" y="-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PY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0F7669-C752-4879-BCC3-FB1C3215DC55}" type="datetimeFigureOut">
              <a:rPr lang="es-PY" smtClean="0"/>
              <a:t>24/07/2017</a:t>
            </a:fld>
            <a:endParaRPr lang="es-PY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PY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Y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PY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47FD44-397D-4E50-A64C-44307B1674CC}" type="slidenum">
              <a:rPr lang="es-PY" smtClean="0"/>
              <a:t>‹Nº›</a:t>
            </a:fld>
            <a:endParaRPr lang="es-PY"/>
          </a:p>
        </p:txBody>
      </p:sp>
    </p:spTree>
    <p:extLst>
      <p:ext uri="{BB962C8B-B14F-4D97-AF65-F5344CB8AC3E}">
        <p14:creationId xmlns:p14="http://schemas.microsoft.com/office/powerpoint/2010/main" val="2425930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Y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s-PY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PY" smtClean="0"/>
              <a:t>25/07/2017</a:t>
            </a:r>
            <a:endParaRPr lang="es-PY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PY" smtClean="0"/>
              <a:t>Abg. Gunter Krone</a:t>
            </a:r>
            <a:endParaRPr lang="es-PY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7C6BD-2BDA-4900-8393-E42461E95534}" type="slidenum">
              <a:rPr lang="es-PY" smtClean="0"/>
              <a:t>‹Nº›</a:t>
            </a:fld>
            <a:endParaRPr lang="es-PY"/>
          </a:p>
        </p:txBody>
      </p:sp>
    </p:spTree>
    <p:extLst>
      <p:ext uri="{BB962C8B-B14F-4D97-AF65-F5344CB8AC3E}">
        <p14:creationId xmlns:p14="http://schemas.microsoft.com/office/powerpoint/2010/main" val="13769995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Y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Y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PY" smtClean="0"/>
              <a:t>25/07/2017</a:t>
            </a:r>
            <a:endParaRPr lang="es-PY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PY" smtClean="0"/>
              <a:t>Abg. Gunter Krone</a:t>
            </a:r>
            <a:endParaRPr lang="es-PY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7C6BD-2BDA-4900-8393-E42461E95534}" type="slidenum">
              <a:rPr lang="es-PY" smtClean="0"/>
              <a:t>‹Nº›</a:t>
            </a:fld>
            <a:endParaRPr lang="es-PY"/>
          </a:p>
        </p:txBody>
      </p:sp>
    </p:spTree>
    <p:extLst>
      <p:ext uri="{BB962C8B-B14F-4D97-AF65-F5344CB8AC3E}">
        <p14:creationId xmlns:p14="http://schemas.microsoft.com/office/powerpoint/2010/main" val="35489145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PY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Y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PY" smtClean="0"/>
              <a:t>25/07/2017</a:t>
            </a:r>
            <a:endParaRPr lang="es-PY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PY" smtClean="0"/>
              <a:t>Abg. Gunter Krone</a:t>
            </a:r>
            <a:endParaRPr lang="es-PY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7C6BD-2BDA-4900-8393-E42461E95534}" type="slidenum">
              <a:rPr lang="es-PY" smtClean="0"/>
              <a:t>‹Nº›</a:t>
            </a:fld>
            <a:endParaRPr lang="es-PY"/>
          </a:p>
        </p:txBody>
      </p:sp>
    </p:spTree>
    <p:extLst>
      <p:ext uri="{BB962C8B-B14F-4D97-AF65-F5344CB8AC3E}">
        <p14:creationId xmlns:p14="http://schemas.microsoft.com/office/powerpoint/2010/main" val="40767323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Y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Y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PY" smtClean="0"/>
              <a:t>25/07/2017</a:t>
            </a:r>
            <a:endParaRPr lang="es-PY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PY" smtClean="0"/>
              <a:t>Abg. Gunter Krone</a:t>
            </a:r>
            <a:endParaRPr lang="es-PY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7C6BD-2BDA-4900-8393-E42461E95534}" type="slidenum">
              <a:rPr lang="es-PY" smtClean="0"/>
              <a:t>‹Nº›</a:t>
            </a:fld>
            <a:endParaRPr lang="es-PY"/>
          </a:p>
        </p:txBody>
      </p:sp>
    </p:spTree>
    <p:extLst>
      <p:ext uri="{BB962C8B-B14F-4D97-AF65-F5344CB8AC3E}">
        <p14:creationId xmlns:p14="http://schemas.microsoft.com/office/powerpoint/2010/main" val="35947310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s-PY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PY" smtClean="0"/>
              <a:t>25/07/2017</a:t>
            </a:r>
            <a:endParaRPr lang="es-PY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PY" smtClean="0"/>
              <a:t>Abg. Gunter Krone</a:t>
            </a:r>
            <a:endParaRPr lang="es-PY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7C6BD-2BDA-4900-8393-E42461E95534}" type="slidenum">
              <a:rPr lang="es-PY" smtClean="0"/>
              <a:t>‹Nº›</a:t>
            </a:fld>
            <a:endParaRPr lang="es-PY"/>
          </a:p>
        </p:txBody>
      </p:sp>
    </p:spTree>
    <p:extLst>
      <p:ext uri="{BB962C8B-B14F-4D97-AF65-F5344CB8AC3E}">
        <p14:creationId xmlns:p14="http://schemas.microsoft.com/office/powerpoint/2010/main" val="11641476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Y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Y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Y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PY" smtClean="0"/>
              <a:t>25/07/2017</a:t>
            </a:r>
            <a:endParaRPr lang="es-PY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PY" smtClean="0"/>
              <a:t>Abg. Gunter Krone</a:t>
            </a:r>
            <a:endParaRPr lang="es-PY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7C6BD-2BDA-4900-8393-E42461E95534}" type="slidenum">
              <a:rPr lang="es-PY" smtClean="0"/>
              <a:t>‹Nº›</a:t>
            </a:fld>
            <a:endParaRPr lang="es-PY"/>
          </a:p>
        </p:txBody>
      </p:sp>
    </p:spTree>
    <p:extLst>
      <p:ext uri="{BB962C8B-B14F-4D97-AF65-F5344CB8AC3E}">
        <p14:creationId xmlns:p14="http://schemas.microsoft.com/office/powerpoint/2010/main" val="26840192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PY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Y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Y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PY" smtClean="0"/>
              <a:t>25/07/2017</a:t>
            </a:r>
            <a:endParaRPr lang="es-PY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PY" smtClean="0"/>
              <a:t>Abg. Gunter Krone</a:t>
            </a:r>
            <a:endParaRPr lang="es-PY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7C6BD-2BDA-4900-8393-E42461E95534}" type="slidenum">
              <a:rPr lang="es-PY" smtClean="0"/>
              <a:t>‹Nº›</a:t>
            </a:fld>
            <a:endParaRPr lang="es-PY"/>
          </a:p>
        </p:txBody>
      </p:sp>
    </p:spTree>
    <p:extLst>
      <p:ext uri="{BB962C8B-B14F-4D97-AF65-F5344CB8AC3E}">
        <p14:creationId xmlns:p14="http://schemas.microsoft.com/office/powerpoint/2010/main" val="9146304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Y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PY" smtClean="0"/>
              <a:t>25/07/2017</a:t>
            </a:r>
            <a:endParaRPr lang="es-PY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PY" smtClean="0"/>
              <a:t>Abg. Gunter Krone</a:t>
            </a:r>
            <a:endParaRPr lang="es-PY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7C6BD-2BDA-4900-8393-E42461E95534}" type="slidenum">
              <a:rPr lang="es-PY" smtClean="0"/>
              <a:t>‹Nº›</a:t>
            </a:fld>
            <a:endParaRPr lang="es-PY"/>
          </a:p>
        </p:txBody>
      </p:sp>
    </p:spTree>
    <p:extLst>
      <p:ext uri="{BB962C8B-B14F-4D97-AF65-F5344CB8AC3E}">
        <p14:creationId xmlns:p14="http://schemas.microsoft.com/office/powerpoint/2010/main" val="14249636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PY" smtClean="0"/>
              <a:t>25/07/2017</a:t>
            </a:r>
            <a:endParaRPr lang="es-PY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PY" smtClean="0"/>
              <a:t>Abg. Gunter Krone</a:t>
            </a:r>
            <a:endParaRPr lang="es-PY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7C6BD-2BDA-4900-8393-E42461E95534}" type="slidenum">
              <a:rPr lang="es-PY" smtClean="0"/>
              <a:t>‹Nº›</a:t>
            </a:fld>
            <a:endParaRPr lang="es-PY"/>
          </a:p>
        </p:txBody>
      </p:sp>
    </p:spTree>
    <p:extLst>
      <p:ext uri="{BB962C8B-B14F-4D97-AF65-F5344CB8AC3E}">
        <p14:creationId xmlns:p14="http://schemas.microsoft.com/office/powerpoint/2010/main" val="5068068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PY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Y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PY" smtClean="0"/>
              <a:t>25/07/2017</a:t>
            </a:r>
            <a:endParaRPr lang="es-PY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PY" smtClean="0"/>
              <a:t>Abg. Gunter Krone</a:t>
            </a:r>
            <a:endParaRPr lang="es-PY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7C6BD-2BDA-4900-8393-E42461E95534}" type="slidenum">
              <a:rPr lang="es-PY" smtClean="0"/>
              <a:t>‹Nº›</a:t>
            </a:fld>
            <a:endParaRPr lang="es-PY"/>
          </a:p>
        </p:txBody>
      </p:sp>
    </p:spTree>
    <p:extLst>
      <p:ext uri="{BB962C8B-B14F-4D97-AF65-F5344CB8AC3E}">
        <p14:creationId xmlns:p14="http://schemas.microsoft.com/office/powerpoint/2010/main" val="12913990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PY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PY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PY" smtClean="0"/>
              <a:t>25/07/2017</a:t>
            </a:r>
            <a:endParaRPr lang="es-PY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PY" smtClean="0"/>
              <a:t>Abg. Gunter Krone</a:t>
            </a:r>
            <a:endParaRPr lang="es-PY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7C6BD-2BDA-4900-8393-E42461E95534}" type="slidenum">
              <a:rPr lang="es-PY" smtClean="0"/>
              <a:t>‹Nº›</a:t>
            </a:fld>
            <a:endParaRPr lang="es-PY"/>
          </a:p>
        </p:txBody>
      </p:sp>
    </p:spTree>
    <p:extLst>
      <p:ext uri="{BB962C8B-B14F-4D97-AF65-F5344CB8AC3E}">
        <p14:creationId xmlns:p14="http://schemas.microsoft.com/office/powerpoint/2010/main" val="19469730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28000"/>
            <a:lum/>
          </a:blip>
          <a:srcRect/>
          <a:stretch>
            <a:fillRect l="-3000" t="-2000" r="-7000" b="-3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PY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Y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s-PY" smtClean="0"/>
              <a:t>25/07/2017</a:t>
            </a:r>
            <a:endParaRPr lang="es-PY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s-PY" smtClean="0"/>
              <a:t>Abg. Gunter Krone</a:t>
            </a:r>
            <a:endParaRPr lang="es-PY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B7C6BD-2BDA-4900-8393-E42461E95534}" type="slidenum">
              <a:rPr lang="es-PY" smtClean="0"/>
              <a:t>‹Nº›</a:t>
            </a:fld>
            <a:endParaRPr lang="es-PY"/>
          </a:p>
        </p:txBody>
      </p:sp>
    </p:spTree>
    <p:extLst>
      <p:ext uri="{BB962C8B-B14F-4D97-AF65-F5344CB8AC3E}">
        <p14:creationId xmlns:p14="http://schemas.microsoft.com/office/powerpoint/2010/main" val="19149552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PY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g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g"/><Relationship Id="rId13" Type="http://schemas.openxmlformats.org/officeDocument/2006/relationships/image" Target="../media/image24.jpeg"/><Relationship Id="rId18" Type="http://schemas.openxmlformats.org/officeDocument/2006/relationships/image" Target="../media/image29.jpg"/><Relationship Id="rId3" Type="http://schemas.openxmlformats.org/officeDocument/2006/relationships/image" Target="../media/image14.jpg"/><Relationship Id="rId7" Type="http://schemas.openxmlformats.org/officeDocument/2006/relationships/image" Target="../media/image18.jpg"/><Relationship Id="rId12" Type="http://schemas.openxmlformats.org/officeDocument/2006/relationships/image" Target="../media/image23.jpeg"/><Relationship Id="rId17" Type="http://schemas.openxmlformats.org/officeDocument/2006/relationships/image" Target="../media/image28.jpeg"/><Relationship Id="rId2" Type="http://schemas.openxmlformats.org/officeDocument/2006/relationships/image" Target="../media/image13.jpg"/><Relationship Id="rId16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g"/><Relationship Id="rId11" Type="http://schemas.openxmlformats.org/officeDocument/2006/relationships/image" Target="../media/image22.jpg"/><Relationship Id="rId5" Type="http://schemas.openxmlformats.org/officeDocument/2006/relationships/image" Target="../media/image16.jpg"/><Relationship Id="rId15" Type="http://schemas.openxmlformats.org/officeDocument/2006/relationships/image" Target="../media/image26.jpg"/><Relationship Id="rId10" Type="http://schemas.openxmlformats.org/officeDocument/2006/relationships/image" Target="../media/image21.jpg"/><Relationship Id="rId19" Type="http://schemas.openxmlformats.org/officeDocument/2006/relationships/image" Target="../media/image30.jpeg"/><Relationship Id="rId4" Type="http://schemas.openxmlformats.org/officeDocument/2006/relationships/image" Target="../media/image15.jpg"/><Relationship Id="rId9" Type="http://schemas.openxmlformats.org/officeDocument/2006/relationships/image" Target="../media/image20.jpg"/><Relationship Id="rId14" Type="http://schemas.openxmlformats.org/officeDocument/2006/relationships/image" Target="../media/image25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PY" dirty="0" smtClean="0">
                <a:latin typeface="GungsuhChe" panose="02030609000101010101" pitchFamily="49" charset="-127"/>
                <a:ea typeface="GungsuhChe" panose="02030609000101010101" pitchFamily="49" charset="-127"/>
              </a:rPr>
              <a:t>DELITOS INFORMÁTICOS Y MEDIOS PROBATORIOS</a:t>
            </a:r>
            <a:endParaRPr lang="es-PY" dirty="0">
              <a:latin typeface="GungsuhChe" panose="02030609000101010101" pitchFamily="49" charset="-127"/>
              <a:ea typeface="GungsuhChe" panose="02030609000101010101" pitchFamily="49" charset="-127"/>
            </a:endParaRP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s-PY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TECNOCICLO</a:t>
            </a:r>
          </a:p>
          <a:p>
            <a:r>
              <a:rPr lang="es-PY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Ciclo </a:t>
            </a:r>
            <a:r>
              <a:rPr lang="es-PY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de charlas tecnológicas</a:t>
            </a:r>
          </a:p>
          <a:p>
            <a:r>
              <a:rPr lang="es-PY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25 </a:t>
            </a:r>
            <a:r>
              <a:rPr lang="es-PY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de julio de 2017</a:t>
            </a:r>
          </a:p>
          <a:p>
            <a:r>
              <a:rPr lang="es-PY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Hernandarias - Paraguay</a:t>
            </a:r>
            <a:endParaRPr lang="es-PY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PY" smtClean="0"/>
              <a:t>25/07/2017</a:t>
            </a:r>
            <a:endParaRPr lang="es-PY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PY" smtClean="0"/>
              <a:t>Abg. Gunter Krone</a:t>
            </a:r>
            <a:endParaRPr lang="es-PY"/>
          </a:p>
        </p:txBody>
      </p:sp>
    </p:spTree>
    <p:extLst>
      <p:ext uri="{BB962C8B-B14F-4D97-AF65-F5344CB8AC3E}">
        <p14:creationId xmlns:p14="http://schemas.microsoft.com/office/powerpoint/2010/main" val="90515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TextShape 1"/>
          <p:cNvSpPr txBox="1"/>
          <p:nvPr/>
        </p:nvSpPr>
        <p:spPr>
          <a:xfrm>
            <a:off x="848520" y="2057760"/>
            <a:ext cx="7695000" cy="28796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>
              <a:lnSpc>
                <a:spcPct val="150000"/>
              </a:lnSpc>
            </a:pPr>
            <a:endParaRPr dirty="0"/>
          </a:p>
        </p:txBody>
      </p:sp>
      <p:sp>
        <p:nvSpPr>
          <p:cNvPr id="4" name="3 CuadroTexto"/>
          <p:cNvSpPr txBox="1"/>
          <p:nvPr/>
        </p:nvSpPr>
        <p:spPr>
          <a:xfrm>
            <a:off x="4932039" y="5085184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Y" dirty="0" smtClean="0"/>
              <a:t>   </a:t>
            </a:r>
            <a:endParaRPr lang="es-PY" dirty="0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836712"/>
            <a:ext cx="8409242" cy="57783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5 Flecha arriba"/>
          <p:cNvSpPr/>
          <p:nvPr/>
        </p:nvSpPr>
        <p:spPr>
          <a:xfrm>
            <a:off x="5120552" y="1209234"/>
            <a:ext cx="459560" cy="28803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Y"/>
          </a:p>
        </p:txBody>
      </p:sp>
      <p:sp>
        <p:nvSpPr>
          <p:cNvPr id="11" name="10 CuadroTexto"/>
          <p:cNvSpPr txBox="1"/>
          <p:nvPr/>
        </p:nvSpPr>
        <p:spPr>
          <a:xfrm>
            <a:off x="4139952" y="823216"/>
            <a:ext cx="2557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Y" b="1" dirty="0" smtClean="0">
                <a:solidFill>
                  <a:srgbClr val="C00000"/>
                </a:solidFill>
                <a:latin typeface="Trebuchet MS"/>
                <a:ea typeface="Lucida Sans Unicode"/>
              </a:rPr>
              <a:t>Dispositivos utilizados</a:t>
            </a:r>
            <a:endParaRPr lang="es-PY" dirty="0"/>
          </a:p>
        </p:txBody>
      </p:sp>
      <p:sp>
        <p:nvSpPr>
          <p:cNvPr id="12" name="11 Flecha derecha"/>
          <p:cNvSpPr/>
          <p:nvPr/>
        </p:nvSpPr>
        <p:spPr>
          <a:xfrm>
            <a:off x="2987824" y="2492896"/>
            <a:ext cx="648072" cy="2160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Y"/>
          </a:p>
        </p:txBody>
      </p:sp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2204864"/>
            <a:ext cx="3689815" cy="22019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12 CuadroTexto"/>
          <p:cNvSpPr txBox="1"/>
          <p:nvPr/>
        </p:nvSpPr>
        <p:spPr>
          <a:xfrm>
            <a:off x="3693515" y="2416242"/>
            <a:ext cx="29915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Y" b="1" dirty="0" smtClean="0">
                <a:solidFill>
                  <a:srgbClr val="C00000"/>
                </a:solidFill>
                <a:latin typeface="Trebuchet MS"/>
                <a:ea typeface="Lucida Sans Unicode"/>
              </a:rPr>
              <a:t>Datos de </a:t>
            </a:r>
            <a:r>
              <a:rPr lang="es-PY" b="1" dirty="0" err="1" smtClean="0">
                <a:solidFill>
                  <a:srgbClr val="C00000"/>
                </a:solidFill>
                <a:latin typeface="Trebuchet MS"/>
                <a:ea typeface="Lucida Sans Unicode"/>
              </a:rPr>
              <a:t>georeferenciales</a:t>
            </a:r>
            <a:endParaRPr lang="es-PY" dirty="0"/>
          </a:p>
        </p:txBody>
      </p:sp>
      <p:sp>
        <p:nvSpPr>
          <p:cNvPr id="14" name="13 Flecha abajo"/>
          <p:cNvSpPr/>
          <p:nvPr/>
        </p:nvSpPr>
        <p:spPr>
          <a:xfrm>
            <a:off x="5580112" y="4653136"/>
            <a:ext cx="360040" cy="4320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Y"/>
          </a:p>
        </p:txBody>
      </p:sp>
      <p:sp>
        <p:nvSpPr>
          <p:cNvPr id="15" name="14 CuadroTexto"/>
          <p:cNvSpPr txBox="1"/>
          <p:nvPr/>
        </p:nvSpPr>
        <p:spPr>
          <a:xfrm>
            <a:off x="4537297" y="5242797"/>
            <a:ext cx="2445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Y" b="1" dirty="0" smtClean="0">
                <a:solidFill>
                  <a:srgbClr val="C00000"/>
                </a:solidFill>
                <a:latin typeface="Trebuchet MS"/>
                <a:ea typeface="Lucida Sans Unicode"/>
              </a:rPr>
              <a:t>Programas instalados</a:t>
            </a:r>
            <a:endParaRPr lang="es-PY" dirty="0"/>
          </a:p>
        </p:txBody>
      </p:sp>
      <p:sp>
        <p:nvSpPr>
          <p:cNvPr id="16" name="15 Rectángulo"/>
          <p:cNvSpPr/>
          <p:nvPr/>
        </p:nvSpPr>
        <p:spPr>
          <a:xfrm>
            <a:off x="179512" y="40268"/>
            <a:ext cx="8784976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s-PY" sz="3200" b="1" cap="none" spc="0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Identificación de los datos proveídos por las ESP</a:t>
            </a:r>
            <a:endParaRPr lang="es-PY" sz="3200" b="1" cap="none" spc="0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PY" smtClean="0"/>
              <a:t>25/07/2017</a:t>
            </a:r>
            <a:endParaRPr lang="es-PY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PY" smtClean="0"/>
              <a:t>Abg. Gunter Krone</a:t>
            </a:r>
            <a:endParaRPr lang="es-PY"/>
          </a:p>
        </p:txBody>
      </p:sp>
    </p:spTree>
    <p:extLst>
      <p:ext uri="{BB962C8B-B14F-4D97-AF65-F5344CB8AC3E}">
        <p14:creationId xmlns:p14="http://schemas.microsoft.com/office/powerpoint/2010/main" val="3573062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7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1" grpId="0"/>
      <p:bldP spid="12" grpId="0" animBg="1"/>
      <p:bldP spid="13" grpId="0"/>
      <p:bldP spid="14" grpId="0" animBg="1"/>
      <p:bldP spid="1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CustomShape 2"/>
          <p:cNvSpPr/>
          <p:nvPr/>
        </p:nvSpPr>
        <p:spPr>
          <a:xfrm>
            <a:off x="7010280" y="6477120"/>
            <a:ext cx="1904040" cy="303840"/>
          </a:xfrm>
          <a:prstGeom prst="rect">
            <a:avLst/>
          </a:prstGeom>
          <a:noFill/>
          <a:ln>
            <a:noFill/>
          </a:ln>
        </p:spPr>
      </p:sp>
      <p:sp>
        <p:nvSpPr>
          <p:cNvPr id="208" name="CustomShape 3"/>
          <p:cNvSpPr/>
          <p:nvPr/>
        </p:nvSpPr>
        <p:spPr>
          <a:xfrm>
            <a:off x="304920" y="6477120"/>
            <a:ext cx="6247440" cy="303840"/>
          </a:xfrm>
          <a:prstGeom prst="rect">
            <a:avLst/>
          </a:prstGeom>
          <a:noFill/>
          <a:ln>
            <a:noFill/>
          </a:ln>
        </p:spPr>
      </p:sp>
      <p:sp>
        <p:nvSpPr>
          <p:cNvPr id="209" name="CustomShape 4"/>
          <p:cNvSpPr/>
          <p:nvPr/>
        </p:nvSpPr>
        <p:spPr>
          <a:xfrm>
            <a:off x="214200" y="1357200"/>
            <a:ext cx="8642880" cy="46868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PY" sz="2800">
                <a:solidFill>
                  <a:srgbClr val="000000"/>
                </a:solidFill>
                <a:latin typeface="Verdana"/>
                <a:ea typeface="DejaVu Sans"/>
              </a:rPr>
              <a:t>Computadoras:</a:t>
            </a:r>
            <a:endParaRPr/>
          </a:p>
          <a:p>
            <a:pPr>
              <a:lnSpc>
                <a:spcPct val="100000"/>
              </a:lnSpc>
              <a:buFont typeface="Wingdings" charset="2"/>
              <a:buChar char=""/>
            </a:pPr>
            <a:r>
              <a:rPr lang="es-PY" sz="2800">
                <a:solidFill>
                  <a:srgbClr val="000000"/>
                </a:solidFill>
                <a:latin typeface="Verdana"/>
                <a:ea typeface="DejaVu Sans"/>
              </a:rPr>
              <a:t>Fechas y horas</a:t>
            </a:r>
            <a:endParaRPr/>
          </a:p>
          <a:p>
            <a:pPr>
              <a:lnSpc>
                <a:spcPct val="100000"/>
              </a:lnSpc>
              <a:buFont typeface="Wingdings" charset="2"/>
              <a:buChar char=""/>
            </a:pPr>
            <a:r>
              <a:rPr lang="es-PY" sz="2800">
                <a:solidFill>
                  <a:srgbClr val="000000"/>
                </a:solidFill>
                <a:latin typeface="Verdana"/>
                <a:ea typeface="DejaVu Sans"/>
              </a:rPr>
              <a:t>Programas ilegales</a:t>
            </a:r>
            <a:endParaRPr/>
          </a:p>
          <a:p>
            <a:pPr>
              <a:lnSpc>
                <a:spcPct val="100000"/>
              </a:lnSpc>
              <a:buFont typeface="Wingdings" charset="2"/>
              <a:buChar char=""/>
            </a:pPr>
            <a:r>
              <a:rPr lang="es-PY" sz="2800">
                <a:solidFill>
                  <a:srgbClr val="000000"/>
                </a:solidFill>
                <a:latin typeface="Verdana"/>
                <a:ea typeface="DejaVu Sans"/>
              </a:rPr>
              <a:t>Búsquedas en Internet</a:t>
            </a:r>
            <a:endParaRPr/>
          </a:p>
          <a:p>
            <a:pPr>
              <a:lnSpc>
                <a:spcPct val="100000"/>
              </a:lnSpc>
              <a:buFont typeface="Wingdings" charset="2"/>
              <a:buChar char=""/>
            </a:pPr>
            <a:r>
              <a:rPr lang="es-PY" sz="2800">
                <a:solidFill>
                  <a:srgbClr val="000000"/>
                </a:solidFill>
                <a:latin typeface="Verdana"/>
                <a:ea typeface="DejaVu Sans"/>
              </a:rPr>
              <a:t>Correo electrónicos</a:t>
            </a:r>
            <a:endParaRPr/>
          </a:p>
          <a:p>
            <a:pPr>
              <a:lnSpc>
                <a:spcPct val="100000"/>
              </a:lnSpc>
              <a:buFont typeface="Wingdings" charset="2"/>
              <a:buChar char=""/>
            </a:pPr>
            <a:r>
              <a:rPr lang="es-PY" sz="2800">
                <a:solidFill>
                  <a:srgbClr val="000000"/>
                </a:solidFill>
                <a:latin typeface="Verdana"/>
                <a:ea typeface="DejaVu Sans"/>
              </a:rPr>
              <a:t>Registros de Chat</a:t>
            </a:r>
            <a:endParaRPr/>
          </a:p>
          <a:p>
            <a:pPr>
              <a:lnSpc>
                <a:spcPct val="100000"/>
              </a:lnSpc>
              <a:buFont typeface="Wingdings" charset="2"/>
              <a:buChar char=""/>
            </a:pPr>
            <a:r>
              <a:rPr lang="es-PY" sz="2800">
                <a:solidFill>
                  <a:srgbClr val="000000"/>
                </a:solidFill>
                <a:latin typeface="Verdana"/>
                <a:ea typeface="DejaVu Sans"/>
              </a:rPr>
              <a:t>En busca de evidencia de crimen</a:t>
            </a:r>
            <a:endParaRPr/>
          </a:p>
          <a:p>
            <a:pPr>
              <a:lnSpc>
                <a:spcPct val="100000"/>
              </a:lnSpc>
              <a:buFont typeface="Wingdings" charset="2"/>
              <a:buChar char=""/>
            </a:pPr>
            <a:r>
              <a:rPr lang="es-PY" sz="2800">
                <a:solidFill>
                  <a:srgbClr val="000000"/>
                </a:solidFill>
                <a:latin typeface="Verdana"/>
                <a:ea typeface="DejaVu Sans"/>
              </a:rPr>
              <a:t>Material pirateado</a:t>
            </a:r>
            <a:r>
              <a:rPr lang="es-PY" sz="2800">
                <a:solidFill>
                  <a:srgbClr val="003466"/>
                </a:solidFill>
                <a:latin typeface="Verdana"/>
                <a:ea typeface="DejaVu Sans"/>
              </a:rPr>
              <a:t> </a:t>
            </a:r>
            <a:r>
              <a:rPr lang="es-PY" sz="2800">
                <a:solidFill>
                  <a:srgbClr val="000000"/>
                </a:solidFill>
                <a:latin typeface="Verdana"/>
                <a:ea typeface="DejaVu Sans"/>
              </a:rPr>
              <a:t>(música, películas)</a:t>
            </a:r>
            <a:endParaRPr/>
          </a:p>
          <a:p>
            <a:pPr>
              <a:lnSpc>
                <a:spcPct val="100000"/>
              </a:lnSpc>
              <a:buFont typeface="Wingdings" charset="2"/>
              <a:buChar char=""/>
            </a:pPr>
            <a:r>
              <a:rPr lang="es-PY" sz="2800">
                <a:solidFill>
                  <a:srgbClr val="000000"/>
                </a:solidFill>
                <a:latin typeface="Verdana"/>
                <a:ea typeface="DejaVu Sans"/>
              </a:rPr>
              <a:t>Evidencia de la intrusión de hackers a la red</a:t>
            </a:r>
            <a:endParaRPr/>
          </a:p>
          <a:p>
            <a:pPr>
              <a:lnSpc>
                <a:spcPct val="100000"/>
              </a:lnSpc>
              <a:buFont typeface="Wingdings" charset="2"/>
              <a:buChar char=""/>
            </a:pPr>
            <a:r>
              <a:rPr lang="es-PY" sz="2800">
                <a:solidFill>
                  <a:srgbClr val="000000"/>
                </a:solidFill>
                <a:latin typeface="Verdana"/>
                <a:ea typeface="DejaVu Sans"/>
              </a:rPr>
              <a:t>Evidencia de acoso o amenaza</a:t>
            </a:r>
            <a:endParaRPr/>
          </a:p>
        </p:txBody>
      </p:sp>
      <p:pic>
        <p:nvPicPr>
          <p:cNvPr id="210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6095880" y="1214280"/>
            <a:ext cx="3047040" cy="2437200"/>
          </a:xfrm>
          <a:prstGeom prst="rect">
            <a:avLst/>
          </a:prstGeom>
          <a:ln>
            <a:noFill/>
          </a:ln>
        </p:spPr>
      </p:pic>
      <p:sp>
        <p:nvSpPr>
          <p:cNvPr id="7" name="6 Rectángulo"/>
          <p:cNvSpPr/>
          <p:nvPr/>
        </p:nvSpPr>
        <p:spPr>
          <a:xfrm>
            <a:off x="179512" y="40268"/>
            <a:ext cx="8784976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s-PY" sz="3200" b="1" cap="none" spc="0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Tipos de exámenes forenses</a:t>
            </a:r>
            <a:endParaRPr lang="es-PY" sz="3200" b="1" cap="none" spc="0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PY" smtClean="0"/>
              <a:t>25/07/2017</a:t>
            </a:r>
            <a:endParaRPr lang="es-PY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PY" smtClean="0"/>
              <a:t>Abg. Gunter Krone</a:t>
            </a:r>
            <a:endParaRPr lang="es-PY"/>
          </a:p>
        </p:txBody>
      </p:sp>
    </p:spTree>
    <p:extLst>
      <p:ext uri="{BB962C8B-B14F-4D97-AF65-F5344CB8AC3E}">
        <p14:creationId xmlns:p14="http://schemas.microsoft.com/office/powerpoint/2010/main" val="426801808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CustomShape 2"/>
          <p:cNvSpPr/>
          <p:nvPr/>
        </p:nvSpPr>
        <p:spPr>
          <a:xfrm>
            <a:off x="7010280" y="6477120"/>
            <a:ext cx="1904040" cy="303840"/>
          </a:xfrm>
          <a:prstGeom prst="rect">
            <a:avLst/>
          </a:prstGeom>
          <a:noFill/>
          <a:ln>
            <a:noFill/>
          </a:ln>
        </p:spPr>
      </p:sp>
      <p:sp>
        <p:nvSpPr>
          <p:cNvPr id="213" name="CustomShape 3"/>
          <p:cNvSpPr/>
          <p:nvPr/>
        </p:nvSpPr>
        <p:spPr>
          <a:xfrm>
            <a:off x="304920" y="6477120"/>
            <a:ext cx="6247440" cy="303840"/>
          </a:xfrm>
          <a:prstGeom prst="rect">
            <a:avLst/>
          </a:prstGeom>
          <a:noFill/>
          <a:ln>
            <a:noFill/>
          </a:ln>
        </p:spPr>
      </p:sp>
      <p:sp>
        <p:nvSpPr>
          <p:cNvPr id="214" name="CustomShape 4"/>
          <p:cNvSpPr/>
          <p:nvPr/>
        </p:nvSpPr>
        <p:spPr>
          <a:xfrm>
            <a:off x="214200" y="1357200"/>
            <a:ext cx="8642880" cy="4686840"/>
          </a:xfrm>
          <a:prstGeom prst="rect">
            <a:avLst/>
          </a:prstGeom>
          <a:noFill/>
          <a:ln>
            <a:noFill/>
          </a:ln>
        </p:spPr>
      </p:sp>
      <p:pic>
        <p:nvPicPr>
          <p:cNvPr id="215" name="3 Imagen"/>
          <p:cNvPicPr/>
          <p:nvPr/>
        </p:nvPicPr>
        <p:blipFill>
          <a:blip r:embed="rId2"/>
          <a:stretch>
            <a:fillRect/>
          </a:stretch>
        </p:blipFill>
        <p:spPr>
          <a:xfrm>
            <a:off x="14040" y="1700640"/>
            <a:ext cx="9143280" cy="4175640"/>
          </a:xfrm>
          <a:prstGeom prst="rect">
            <a:avLst/>
          </a:prstGeom>
          <a:ln>
            <a:noFill/>
          </a:ln>
        </p:spPr>
      </p:pic>
      <p:sp>
        <p:nvSpPr>
          <p:cNvPr id="7" name="6 Rectángulo"/>
          <p:cNvSpPr/>
          <p:nvPr/>
        </p:nvSpPr>
        <p:spPr>
          <a:xfrm>
            <a:off x="179512" y="40268"/>
            <a:ext cx="8784976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s-PY" sz="3200" b="1" cap="none" spc="0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Tipos de análisis forenses, ataques a servidores</a:t>
            </a:r>
            <a:endParaRPr lang="es-PY" sz="3200" b="1" cap="none" spc="0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PY" smtClean="0"/>
              <a:t>25/07/2017</a:t>
            </a:r>
            <a:endParaRPr lang="es-PY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PY" smtClean="0"/>
              <a:t>Abg. Gunter Krone</a:t>
            </a:r>
            <a:endParaRPr lang="es-PY"/>
          </a:p>
        </p:txBody>
      </p:sp>
    </p:spTree>
    <p:extLst>
      <p:ext uri="{BB962C8B-B14F-4D97-AF65-F5344CB8AC3E}">
        <p14:creationId xmlns:p14="http://schemas.microsoft.com/office/powerpoint/2010/main" val="103896313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6643800" y="1214280"/>
            <a:ext cx="2499120" cy="3005640"/>
          </a:xfrm>
          <a:prstGeom prst="rect">
            <a:avLst/>
          </a:prstGeom>
          <a:ln>
            <a:noFill/>
          </a:ln>
        </p:spPr>
      </p:pic>
      <p:sp>
        <p:nvSpPr>
          <p:cNvPr id="224" name="CustomShape 2"/>
          <p:cNvSpPr/>
          <p:nvPr/>
        </p:nvSpPr>
        <p:spPr>
          <a:xfrm>
            <a:off x="214200" y="1285920"/>
            <a:ext cx="8714520" cy="46472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  <a:buFont typeface="Wingdings" charset="2"/>
              <a:buChar char=""/>
            </a:pPr>
            <a:r>
              <a:rPr lang="es-PY" sz="2800" dirty="0" smtClean="0">
                <a:solidFill>
                  <a:srgbClr val="000000"/>
                </a:solidFill>
                <a:latin typeface="Verdana"/>
                <a:ea typeface="DejaVu Sans"/>
              </a:rPr>
              <a:t>Registros </a:t>
            </a:r>
            <a:r>
              <a:rPr lang="es-PY" sz="2800" dirty="0">
                <a:solidFill>
                  <a:srgbClr val="000000"/>
                </a:solidFill>
                <a:latin typeface="Verdana"/>
                <a:ea typeface="DejaVu Sans"/>
              </a:rPr>
              <a:t>de llamada</a:t>
            </a:r>
            <a:endParaRPr dirty="0"/>
          </a:p>
          <a:p>
            <a:pPr>
              <a:lnSpc>
                <a:spcPct val="100000"/>
              </a:lnSpc>
              <a:buFont typeface="Wingdings" charset="2"/>
              <a:buChar char=""/>
            </a:pPr>
            <a:r>
              <a:rPr lang="es-PY" sz="2800" dirty="0">
                <a:solidFill>
                  <a:srgbClr val="000000"/>
                </a:solidFill>
                <a:latin typeface="Verdana"/>
                <a:ea typeface="DejaVu Sans"/>
              </a:rPr>
              <a:t>Contactos</a:t>
            </a:r>
            <a:endParaRPr dirty="0"/>
          </a:p>
          <a:p>
            <a:pPr>
              <a:lnSpc>
                <a:spcPct val="100000"/>
              </a:lnSpc>
              <a:buFont typeface="Wingdings" charset="2"/>
              <a:buChar char=""/>
            </a:pPr>
            <a:r>
              <a:rPr lang="es-PY" sz="2800" dirty="0">
                <a:solidFill>
                  <a:srgbClr val="000000"/>
                </a:solidFill>
                <a:latin typeface="Verdana"/>
                <a:ea typeface="DejaVu Sans"/>
              </a:rPr>
              <a:t>SMS (mensajes de texto)</a:t>
            </a:r>
            <a:endParaRPr dirty="0"/>
          </a:p>
          <a:p>
            <a:pPr>
              <a:lnSpc>
                <a:spcPct val="100000"/>
              </a:lnSpc>
              <a:buFont typeface="Wingdings" charset="2"/>
              <a:buChar char=""/>
            </a:pPr>
            <a:r>
              <a:rPr lang="es-PY" sz="2800" dirty="0">
                <a:solidFill>
                  <a:srgbClr val="000000"/>
                </a:solidFill>
                <a:latin typeface="Verdana"/>
                <a:ea typeface="DejaVu Sans"/>
              </a:rPr>
              <a:t>Fotos, Videos</a:t>
            </a:r>
            <a:endParaRPr dirty="0"/>
          </a:p>
          <a:p>
            <a:pPr>
              <a:lnSpc>
                <a:spcPct val="100000"/>
              </a:lnSpc>
              <a:buFont typeface="Wingdings" charset="2"/>
              <a:buChar char=""/>
            </a:pPr>
            <a:r>
              <a:rPr lang="es-PY" sz="2800" dirty="0">
                <a:solidFill>
                  <a:srgbClr val="000000"/>
                </a:solidFill>
                <a:latin typeface="Verdana"/>
                <a:ea typeface="DejaVu Sans"/>
              </a:rPr>
              <a:t>Correo de voz</a:t>
            </a:r>
            <a:endParaRPr dirty="0"/>
          </a:p>
          <a:p>
            <a:pPr>
              <a:lnSpc>
                <a:spcPct val="100000"/>
              </a:lnSpc>
              <a:buFont typeface="Wingdings" charset="2"/>
              <a:buChar char=""/>
            </a:pPr>
            <a:r>
              <a:rPr lang="es-PY" sz="2800" dirty="0">
                <a:solidFill>
                  <a:srgbClr val="000000"/>
                </a:solidFill>
                <a:latin typeface="Verdana"/>
                <a:ea typeface="DejaVu Sans"/>
              </a:rPr>
              <a:t>MMS (mensajes de texto multimedia) Información de ubicación (GPS, triangulación de torres de telefonía móvil)</a:t>
            </a:r>
            <a:endParaRPr dirty="0"/>
          </a:p>
          <a:p>
            <a:pPr>
              <a:lnSpc>
                <a:spcPct val="100000"/>
              </a:lnSpc>
              <a:buFont typeface="Wingdings" charset="2"/>
              <a:buChar char=""/>
            </a:pPr>
            <a:r>
              <a:rPr lang="es-PY" sz="2800" dirty="0">
                <a:solidFill>
                  <a:srgbClr val="000000"/>
                </a:solidFill>
                <a:latin typeface="Verdana"/>
                <a:ea typeface="DejaVu Sans"/>
              </a:rPr>
              <a:t>Correo electrónico</a:t>
            </a:r>
            <a:endParaRPr dirty="0"/>
          </a:p>
        </p:txBody>
      </p:sp>
      <p:sp>
        <p:nvSpPr>
          <p:cNvPr id="225" name="CustomShape 3"/>
          <p:cNvSpPr/>
          <p:nvPr/>
        </p:nvSpPr>
        <p:spPr>
          <a:xfrm>
            <a:off x="7010280" y="6477120"/>
            <a:ext cx="1904040" cy="303840"/>
          </a:xfrm>
          <a:prstGeom prst="rect">
            <a:avLst/>
          </a:prstGeom>
          <a:noFill/>
          <a:ln>
            <a:noFill/>
          </a:ln>
        </p:spPr>
      </p:sp>
      <p:sp>
        <p:nvSpPr>
          <p:cNvPr id="226" name="CustomShape 4"/>
          <p:cNvSpPr/>
          <p:nvPr/>
        </p:nvSpPr>
        <p:spPr>
          <a:xfrm>
            <a:off x="304920" y="6477120"/>
            <a:ext cx="6247440" cy="303840"/>
          </a:xfrm>
          <a:prstGeom prst="rect">
            <a:avLst/>
          </a:prstGeom>
          <a:noFill/>
          <a:ln>
            <a:noFill/>
          </a:ln>
        </p:spPr>
      </p:sp>
      <p:sp>
        <p:nvSpPr>
          <p:cNvPr id="7" name="6 Rectángulo"/>
          <p:cNvSpPr/>
          <p:nvPr/>
        </p:nvSpPr>
        <p:spPr>
          <a:xfrm>
            <a:off x="179512" y="40268"/>
            <a:ext cx="8784976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s-PY" sz="3200" b="1" cap="none" spc="0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Tipos de análisis forenses - Celulares</a:t>
            </a:r>
            <a:endParaRPr lang="es-PY" sz="3200" b="1" cap="none" spc="0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PY" smtClean="0"/>
              <a:t>25/07/2017</a:t>
            </a:r>
            <a:endParaRPr lang="es-PY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PY" smtClean="0"/>
              <a:t>Abg. Gunter Krone</a:t>
            </a:r>
            <a:endParaRPr lang="es-PY"/>
          </a:p>
        </p:txBody>
      </p:sp>
    </p:spTree>
    <p:extLst>
      <p:ext uri="{BB962C8B-B14F-4D97-AF65-F5344CB8AC3E}">
        <p14:creationId xmlns:p14="http://schemas.microsoft.com/office/powerpoint/2010/main" val="77858742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CustomShape 2"/>
          <p:cNvSpPr/>
          <p:nvPr/>
        </p:nvSpPr>
        <p:spPr>
          <a:xfrm>
            <a:off x="107640" y="980640"/>
            <a:ext cx="8714520" cy="4647240"/>
          </a:xfrm>
          <a:prstGeom prst="rect">
            <a:avLst/>
          </a:prstGeom>
          <a:noFill/>
          <a:ln>
            <a:noFill/>
          </a:ln>
        </p:spPr>
      </p:sp>
      <p:sp>
        <p:nvSpPr>
          <p:cNvPr id="234" name="CustomShape 3"/>
          <p:cNvSpPr/>
          <p:nvPr/>
        </p:nvSpPr>
        <p:spPr>
          <a:xfrm>
            <a:off x="7010280" y="6477120"/>
            <a:ext cx="1904040" cy="303840"/>
          </a:xfrm>
          <a:prstGeom prst="rect">
            <a:avLst/>
          </a:prstGeom>
          <a:noFill/>
          <a:ln>
            <a:noFill/>
          </a:ln>
        </p:spPr>
      </p:sp>
      <p:pic>
        <p:nvPicPr>
          <p:cNvPr id="235" name="3 Imagen"/>
          <p:cNvPicPr/>
          <p:nvPr/>
        </p:nvPicPr>
        <p:blipFill>
          <a:blip r:embed="rId2"/>
          <a:stretch>
            <a:fillRect/>
          </a:stretch>
        </p:blipFill>
        <p:spPr>
          <a:xfrm>
            <a:off x="539640" y="1124640"/>
            <a:ext cx="7776000" cy="4804920"/>
          </a:xfrm>
          <a:prstGeom prst="rect">
            <a:avLst/>
          </a:prstGeom>
          <a:ln>
            <a:noFill/>
          </a:ln>
        </p:spPr>
      </p:pic>
      <p:sp>
        <p:nvSpPr>
          <p:cNvPr id="6" name="5 Rectángulo"/>
          <p:cNvSpPr/>
          <p:nvPr/>
        </p:nvSpPr>
        <p:spPr>
          <a:xfrm>
            <a:off x="179512" y="40268"/>
            <a:ext cx="8784976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s-PY" sz="3200" b="1" cap="none" spc="0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Tipos de análisis forenses – Cruce de Llamadas</a:t>
            </a:r>
            <a:endParaRPr lang="es-PY" sz="3200" b="1" cap="none" spc="0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PY" smtClean="0"/>
              <a:t>25/07/2017</a:t>
            </a:r>
            <a:endParaRPr lang="es-PY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PY" smtClean="0"/>
              <a:t>Abg. Gunter Krone</a:t>
            </a:r>
            <a:endParaRPr lang="es-PY"/>
          </a:p>
        </p:txBody>
      </p:sp>
    </p:spTree>
    <p:extLst>
      <p:ext uri="{BB962C8B-B14F-4D97-AF65-F5344CB8AC3E}">
        <p14:creationId xmlns:p14="http://schemas.microsoft.com/office/powerpoint/2010/main" val="296388417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CustomShape 1"/>
          <p:cNvSpPr/>
          <p:nvPr/>
        </p:nvSpPr>
        <p:spPr>
          <a:xfrm>
            <a:off x="7010280" y="6477120"/>
            <a:ext cx="1904040" cy="3038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fld id="{C5605FA3-F31E-40AB-A0E0-4ABEE582C4E4}" type="slidenum">
              <a:rPr lang="es-PY" sz="1200">
                <a:solidFill>
                  <a:srgbClr val="000000"/>
                </a:solidFill>
                <a:latin typeface="Verdana"/>
                <a:ea typeface="DejaVu Sans"/>
              </a:rPr>
              <a:t>15</a:t>
            </a:fld>
            <a:endParaRPr/>
          </a:p>
        </p:txBody>
      </p:sp>
      <p:sp>
        <p:nvSpPr>
          <p:cNvPr id="253" name="CustomShape 2"/>
          <p:cNvSpPr/>
          <p:nvPr/>
        </p:nvSpPr>
        <p:spPr>
          <a:xfrm>
            <a:off x="304920" y="6477120"/>
            <a:ext cx="6247440" cy="303840"/>
          </a:xfrm>
          <a:prstGeom prst="rect">
            <a:avLst/>
          </a:prstGeom>
          <a:noFill/>
          <a:ln>
            <a:noFill/>
          </a:ln>
        </p:spPr>
      </p:sp>
      <p:sp>
        <p:nvSpPr>
          <p:cNvPr id="254" name="CustomShape 3"/>
          <p:cNvSpPr/>
          <p:nvPr/>
        </p:nvSpPr>
        <p:spPr>
          <a:xfrm>
            <a:off x="380880" y="1357200"/>
            <a:ext cx="8533440" cy="25419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PY" sz="2800">
                <a:solidFill>
                  <a:srgbClr val="000000"/>
                </a:solidFill>
                <a:latin typeface="Verdana"/>
                <a:ea typeface="DejaVu Sans"/>
              </a:rPr>
              <a:t>GPS (Sistema de posicionamiento Global)</a:t>
            </a:r>
            <a:endParaRPr/>
          </a:p>
        </p:txBody>
      </p:sp>
      <p:pic>
        <p:nvPicPr>
          <p:cNvPr id="256" name="1 Imagen"/>
          <p:cNvPicPr/>
          <p:nvPr/>
        </p:nvPicPr>
        <p:blipFill>
          <a:blip r:embed="rId2"/>
          <a:stretch>
            <a:fillRect/>
          </a:stretch>
        </p:blipFill>
        <p:spPr>
          <a:xfrm>
            <a:off x="304920" y="1867680"/>
            <a:ext cx="6704640" cy="4608720"/>
          </a:xfrm>
          <a:prstGeom prst="rect">
            <a:avLst/>
          </a:prstGeom>
          <a:ln>
            <a:noFill/>
          </a:ln>
        </p:spPr>
      </p:pic>
      <p:sp>
        <p:nvSpPr>
          <p:cNvPr id="7" name="6 Rectángulo"/>
          <p:cNvSpPr/>
          <p:nvPr/>
        </p:nvSpPr>
        <p:spPr>
          <a:xfrm>
            <a:off x="197970" y="404664"/>
            <a:ext cx="8784976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s-PY" sz="3200" b="1" cap="none" spc="0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Tipos de análisis forenses – </a:t>
            </a:r>
            <a:r>
              <a:rPr lang="es-PY" sz="3200" b="1" cap="none" spc="0" dirty="0" err="1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Geoposición</a:t>
            </a:r>
            <a:endParaRPr lang="es-PY" sz="3200" b="1" cap="none" spc="0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PY" smtClean="0"/>
              <a:t>25/07/2017</a:t>
            </a:r>
            <a:endParaRPr lang="es-PY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PY" smtClean="0"/>
              <a:t>Abg. Gunter Krone</a:t>
            </a:r>
            <a:endParaRPr lang="es-PY"/>
          </a:p>
        </p:txBody>
      </p:sp>
    </p:spTree>
    <p:extLst>
      <p:ext uri="{BB962C8B-B14F-4D97-AF65-F5344CB8AC3E}">
        <p14:creationId xmlns:p14="http://schemas.microsoft.com/office/powerpoint/2010/main" val="380767036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CustomShape 2"/>
          <p:cNvSpPr/>
          <p:nvPr/>
        </p:nvSpPr>
        <p:spPr>
          <a:xfrm>
            <a:off x="107640" y="980640"/>
            <a:ext cx="8714520" cy="4647240"/>
          </a:xfrm>
          <a:prstGeom prst="rect">
            <a:avLst/>
          </a:prstGeom>
          <a:noFill/>
          <a:ln>
            <a:noFill/>
          </a:ln>
        </p:spPr>
      </p:sp>
      <p:sp>
        <p:nvSpPr>
          <p:cNvPr id="238" name="CustomShape 3"/>
          <p:cNvSpPr/>
          <p:nvPr/>
        </p:nvSpPr>
        <p:spPr>
          <a:xfrm>
            <a:off x="7010280" y="6477120"/>
            <a:ext cx="1904040" cy="303840"/>
          </a:xfrm>
          <a:prstGeom prst="rect">
            <a:avLst/>
          </a:prstGeom>
          <a:noFill/>
          <a:ln>
            <a:noFill/>
          </a:ln>
        </p:spPr>
      </p:sp>
      <p:pic>
        <p:nvPicPr>
          <p:cNvPr id="239" name="2 Imagen"/>
          <p:cNvPicPr/>
          <p:nvPr/>
        </p:nvPicPr>
        <p:blipFill>
          <a:blip r:embed="rId2"/>
          <a:stretch>
            <a:fillRect/>
          </a:stretch>
        </p:blipFill>
        <p:spPr>
          <a:xfrm>
            <a:off x="4242600" y="1262160"/>
            <a:ext cx="3719520" cy="2789280"/>
          </a:xfrm>
          <a:prstGeom prst="rect">
            <a:avLst/>
          </a:prstGeom>
          <a:ln>
            <a:noFill/>
          </a:ln>
        </p:spPr>
      </p:pic>
      <p:pic>
        <p:nvPicPr>
          <p:cNvPr id="240" name="4 Imagen"/>
          <p:cNvPicPr/>
          <p:nvPr/>
        </p:nvPicPr>
        <p:blipFill>
          <a:blip r:embed="rId3"/>
          <a:stretch>
            <a:fillRect/>
          </a:stretch>
        </p:blipFill>
        <p:spPr>
          <a:xfrm>
            <a:off x="5070600" y="4239360"/>
            <a:ext cx="1479240" cy="1771920"/>
          </a:xfrm>
          <a:prstGeom prst="rect">
            <a:avLst/>
          </a:prstGeom>
          <a:ln>
            <a:noFill/>
          </a:ln>
        </p:spPr>
      </p:pic>
      <p:pic>
        <p:nvPicPr>
          <p:cNvPr id="241" name="5 Imagen"/>
          <p:cNvPicPr/>
          <p:nvPr/>
        </p:nvPicPr>
        <p:blipFill>
          <a:blip r:embed="rId4"/>
          <a:stretch>
            <a:fillRect/>
          </a:stretch>
        </p:blipFill>
        <p:spPr>
          <a:xfrm>
            <a:off x="179640" y="1124640"/>
            <a:ext cx="3969360" cy="5228640"/>
          </a:xfrm>
          <a:prstGeom prst="rect">
            <a:avLst/>
          </a:prstGeom>
          <a:ln>
            <a:noFill/>
          </a:ln>
        </p:spPr>
      </p:pic>
      <p:sp>
        <p:nvSpPr>
          <p:cNvPr id="9" name="8 Rectángulo"/>
          <p:cNvSpPr/>
          <p:nvPr/>
        </p:nvSpPr>
        <p:spPr>
          <a:xfrm>
            <a:off x="179512" y="40268"/>
            <a:ext cx="8784976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s-PY" sz="3200" b="1" cap="none" spc="0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Tipos de análisis forenses – Metadatos</a:t>
            </a:r>
            <a:endParaRPr lang="es-PY" sz="3200" b="1" cap="none" spc="0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PY" smtClean="0"/>
              <a:t>25/07/2017</a:t>
            </a:r>
            <a:endParaRPr lang="es-PY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PY" smtClean="0"/>
              <a:t>Abg. Gunter Krone</a:t>
            </a:r>
            <a:endParaRPr lang="es-PY"/>
          </a:p>
        </p:txBody>
      </p:sp>
    </p:spTree>
    <p:extLst>
      <p:ext uri="{BB962C8B-B14F-4D97-AF65-F5344CB8AC3E}">
        <p14:creationId xmlns:p14="http://schemas.microsoft.com/office/powerpoint/2010/main" val="270863540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CustomShape 2"/>
          <p:cNvSpPr/>
          <p:nvPr/>
        </p:nvSpPr>
        <p:spPr>
          <a:xfrm>
            <a:off x="107640" y="980640"/>
            <a:ext cx="8714520" cy="4647240"/>
          </a:xfrm>
          <a:prstGeom prst="rect">
            <a:avLst/>
          </a:prstGeom>
          <a:noFill/>
          <a:ln>
            <a:noFill/>
          </a:ln>
        </p:spPr>
      </p:sp>
      <p:sp>
        <p:nvSpPr>
          <p:cNvPr id="244" name="CustomShape 3"/>
          <p:cNvSpPr/>
          <p:nvPr/>
        </p:nvSpPr>
        <p:spPr>
          <a:xfrm>
            <a:off x="7010280" y="6477120"/>
            <a:ext cx="1904040" cy="303840"/>
          </a:xfrm>
          <a:prstGeom prst="rect">
            <a:avLst/>
          </a:prstGeom>
          <a:noFill/>
          <a:ln>
            <a:noFill/>
          </a:ln>
        </p:spPr>
      </p:sp>
      <p:sp>
        <p:nvSpPr>
          <p:cNvPr id="245" name="CustomShape 4"/>
          <p:cNvSpPr/>
          <p:nvPr/>
        </p:nvSpPr>
        <p:spPr>
          <a:xfrm>
            <a:off x="304920" y="6477120"/>
            <a:ext cx="6247440" cy="303840"/>
          </a:xfrm>
          <a:prstGeom prst="rect">
            <a:avLst/>
          </a:prstGeom>
          <a:noFill/>
          <a:ln>
            <a:noFill/>
          </a:ln>
        </p:spPr>
      </p:sp>
      <p:pic>
        <p:nvPicPr>
          <p:cNvPr id="246" name="1 Imagen"/>
          <p:cNvPicPr/>
          <p:nvPr/>
        </p:nvPicPr>
        <p:blipFill>
          <a:blip r:embed="rId2"/>
          <a:stretch>
            <a:fillRect/>
          </a:stretch>
        </p:blipFill>
        <p:spPr>
          <a:xfrm>
            <a:off x="467640" y="1292400"/>
            <a:ext cx="6768000" cy="4655880"/>
          </a:xfrm>
          <a:prstGeom prst="rect">
            <a:avLst/>
          </a:prstGeom>
          <a:ln>
            <a:noFill/>
          </a:ln>
        </p:spPr>
      </p:pic>
      <p:sp>
        <p:nvSpPr>
          <p:cNvPr id="7" name="6 Rectángulo"/>
          <p:cNvSpPr/>
          <p:nvPr/>
        </p:nvSpPr>
        <p:spPr>
          <a:xfrm>
            <a:off x="163623" y="332655"/>
            <a:ext cx="8784976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s-PY" sz="3200" b="1" cap="none" spc="0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Tipos de análisis forenses – Metadatos</a:t>
            </a:r>
            <a:endParaRPr lang="es-PY" sz="3200" b="1" cap="none" spc="0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PY" smtClean="0"/>
              <a:t>25/07/2017</a:t>
            </a:r>
            <a:endParaRPr lang="es-PY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PY" smtClean="0"/>
              <a:t>Abg. Gunter Krone</a:t>
            </a:r>
            <a:endParaRPr lang="es-PY"/>
          </a:p>
        </p:txBody>
      </p:sp>
    </p:spTree>
    <p:extLst>
      <p:ext uri="{BB962C8B-B14F-4D97-AF65-F5344CB8AC3E}">
        <p14:creationId xmlns:p14="http://schemas.microsoft.com/office/powerpoint/2010/main" val="237256299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PY" smtClean="0"/>
              <a:t>Abg. Gunter Krone</a:t>
            </a:r>
            <a:endParaRPr lang="es-PY"/>
          </a:p>
        </p:txBody>
      </p:sp>
      <p:sp>
        <p:nvSpPr>
          <p:cNvPr id="6" name="5 Rectángulo"/>
          <p:cNvSpPr/>
          <p:nvPr/>
        </p:nvSpPr>
        <p:spPr>
          <a:xfrm>
            <a:off x="276502" y="1844824"/>
            <a:ext cx="8591006" cy="304698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s-ES" sz="9600" b="1" cap="none" spc="0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FIN</a:t>
            </a:r>
            <a:br>
              <a:rPr lang="es-ES" sz="9600" b="1" cap="none" spc="0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</a:br>
            <a:r>
              <a:rPr lang="es-ES" sz="9600" b="1" cap="none" spc="0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Muchas Gracias!</a:t>
            </a:r>
            <a:endParaRPr lang="es-ES" sz="9600" b="1" cap="none" spc="0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PY" smtClean="0"/>
              <a:t>25/07/2017</a:t>
            </a:r>
            <a:endParaRPr lang="es-PY"/>
          </a:p>
        </p:txBody>
      </p:sp>
    </p:spTree>
    <p:extLst>
      <p:ext uri="{BB962C8B-B14F-4D97-AF65-F5344CB8AC3E}">
        <p14:creationId xmlns:p14="http://schemas.microsoft.com/office/powerpoint/2010/main" val="2296872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Rectángulo"/>
          <p:cNvSpPr/>
          <p:nvPr/>
        </p:nvSpPr>
        <p:spPr>
          <a:xfrm>
            <a:off x="1259632" y="332656"/>
            <a:ext cx="6730723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s-PY" sz="3200" b="1" cap="none" spc="0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Delitos informáticos</a:t>
            </a:r>
            <a:endParaRPr lang="es-PY" sz="3200" b="1" cap="none" spc="0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PY" smtClean="0"/>
              <a:t>Abg. Gunter Krone</a:t>
            </a:r>
            <a:endParaRPr lang="es-PY"/>
          </a:p>
        </p:txBody>
      </p:sp>
      <p:sp>
        <p:nvSpPr>
          <p:cNvPr id="7" name="6 CuadroTexto"/>
          <p:cNvSpPr txBox="1"/>
          <p:nvPr/>
        </p:nvSpPr>
        <p:spPr>
          <a:xfrm>
            <a:off x="492426" y="2135832"/>
            <a:ext cx="693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tx1"/>
                </a:solidFill>
              </a:rPr>
              <a:t>LA TECNOLOGIA COMO OBJETO DEL ILICITO</a:t>
            </a:r>
            <a:endParaRPr lang="es-ES" b="1" dirty="0">
              <a:solidFill>
                <a:schemeClr val="tx1"/>
              </a:solidFill>
            </a:endParaRPr>
          </a:p>
        </p:txBody>
      </p:sp>
      <p:sp>
        <p:nvSpPr>
          <p:cNvPr id="8" name="7 CuadroTexto"/>
          <p:cNvSpPr txBox="1"/>
          <p:nvPr/>
        </p:nvSpPr>
        <p:spPr>
          <a:xfrm>
            <a:off x="111426" y="3957429"/>
            <a:ext cx="289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tx1"/>
                </a:solidFill>
              </a:rPr>
              <a:t>BIEN JURIDICO: LA INFORMACION</a:t>
            </a:r>
            <a:endParaRPr lang="es-ES" b="1" dirty="0">
              <a:solidFill>
                <a:schemeClr val="tx1"/>
              </a:solidFill>
            </a:endParaRPr>
          </a:p>
        </p:txBody>
      </p:sp>
      <p:sp>
        <p:nvSpPr>
          <p:cNvPr id="9" name="8 Flecha derecha"/>
          <p:cNvSpPr/>
          <p:nvPr/>
        </p:nvSpPr>
        <p:spPr bwMode="auto">
          <a:xfrm>
            <a:off x="2517822" y="2887018"/>
            <a:ext cx="978408" cy="484632"/>
          </a:xfrm>
          <a:prstGeom prst="rightArrow">
            <a:avLst/>
          </a:prstGeom>
          <a:solidFill>
            <a:schemeClr val="accent1"/>
          </a:solidFill>
          <a:ln w="12700" cap="sq" cmpd="sng" algn="ctr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sz="2400" b="0" i="0" u="none" strike="noStrike" cap="none" normalizeH="0" baseline="0" smtClean="0">
              <a:ln>
                <a:noFill/>
              </a:ln>
              <a:solidFill>
                <a:srgbClr val="FF2121"/>
              </a:solidFill>
              <a:effectLst/>
              <a:latin typeface="Times New Roman" pitchFamily="18" charset="0"/>
            </a:endParaRPr>
          </a:p>
        </p:txBody>
      </p:sp>
      <p:sp>
        <p:nvSpPr>
          <p:cNvPr id="10" name="9 Flecha derecha"/>
          <p:cNvSpPr/>
          <p:nvPr/>
        </p:nvSpPr>
        <p:spPr bwMode="auto">
          <a:xfrm>
            <a:off x="2517822" y="3925425"/>
            <a:ext cx="978408" cy="484632"/>
          </a:xfrm>
          <a:prstGeom prst="rightArrow">
            <a:avLst/>
          </a:prstGeom>
          <a:solidFill>
            <a:schemeClr val="accent1"/>
          </a:solidFill>
          <a:ln w="12700" cap="sq" cmpd="sng" algn="ctr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sz="2400" b="0" i="0" u="none" strike="noStrike" cap="none" normalizeH="0" baseline="0" smtClean="0">
              <a:ln>
                <a:noFill/>
              </a:ln>
              <a:solidFill>
                <a:srgbClr val="FF2121"/>
              </a:solidFill>
              <a:effectLst/>
              <a:latin typeface="Times New Roman" pitchFamily="18" charset="0"/>
            </a:endParaRPr>
          </a:p>
        </p:txBody>
      </p:sp>
      <p:sp>
        <p:nvSpPr>
          <p:cNvPr id="11" name="10 Flecha derecha"/>
          <p:cNvSpPr/>
          <p:nvPr/>
        </p:nvSpPr>
        <p:spPr bwMode="auto">
          <a:xfrm>
            <a:off x="2517822" y="4955232"/>
            <a:ext cx="978408" cy="484632"/>
          </a:xfrm>
          <a:prstGeom prst="rightArrow">
            <a:avLst/>
          </a:prstGeom>
          <a:solidFill>
            <a:schemeClr val="accent1"/>
          </a:solidFill>
          <a:ln w="12700" cap="sq" cmpd="sng" algn="ctr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sz="2400" b="0" i="0" u="none" strike="noStrike" cap="none" normalizeH="0" baseline="0" smtClean="0">
              <a:ln>
                <a:noFill/>
              </a:ln>
              <a:solidFill>
                <a:srgbClr val="FF2121"/>
              </a:solidFill>
              <a:effectLst/>
              <a:latin typeface="Times New Roman" pitchFamily="18" charset="0"/>
            </a:endParaRPr>
          </a:p>
        </p:txBody>
      </p:sp>
      <p:sp>
        <p:nvSpPr>
          <p:cNvPr id="12" name="11 CuadroTexto"/>
          <p:cNvSpPr txBox="1"/>
          <p:nvPr/>
        </p:nvSpPr>
        <p:spPr>
          <a:xfrm>
            <a:off x="4458421" y="2928927"/>
            <a:ext cx="1767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DISPONIBILIDAD</a:t>
            </a:r>
            <a:endParaRPr lang="es-ES" b="1" dirty="0"/>
          </a:p>
        </p:txBody>
      </p:sp>
      <p:sp>
        <p:nvSpPr>
          <p:cNvPr id="13" name="12 CuadroTexto"/>
          <p:cNvSpPr txBox="1"/>
          <p:nvPr/>
        </p:nvSpPr>
        <p:spPr>
          <a:xfrm>
            <a:off x="4514531" y="3962217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INTEGRIDAD</a:t>
            </a:r>
            <a:endParaRPr lang="es-ES" b="1" dirty="0"/>
          </a:p>
        </p:txBody>
      </p:sp>
      <p:sp>
        <p:nvSpPr>
          <p:cNvPr id="14" name="13 CuadroTexto"/>
          <p:cNvSpPr txBox="1"/>
          <p:nvPr/>
        </p:nvSpPr>
        <p:spPr>
          <a:xfrm>
            <a:off x="4494450" y="4986835"/>
            <a:ext cx="2096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CONFIDENCIALIDAD</a:t>
            </a:r>
            <a:endParaRPr lang="es-ES" b="1" dirty="0"/>
          </a:p>
        </p:txBody>
      </p:sp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PY" smtClean="0"/>
              <a:t>25/07/2017</a:t>
            </a:r>
            <a:endParaRPr lang="es-PY"/>
          </a:p>
        </p:txBody>
      </p:sp>
    </p:spTree>
    <p:extLst>
      <p:ext uri="{BB962C8B-B14F-4D97-AF65-F5344CB8AC3E}">
        <p14:creationId xmlns:p14="http://schemas.microsoft.com/office/powerpoint/2010/main" val="1877345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 animBg="1"/>
      <p:bldP spid="10" grpId="0" animBg="1"/>
      <p:bldP spid="11" grpId="0" animBg="1"/>
      <p:bldP spid="12" grpId="0"/>
      <p:bldP spid="13" grpId="0"/>
      <p:bldP spid="1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Rectángulo"/>
          <p:cNvSpPr/>
          <p:nvPr/>
        </p:nvSpPr>
        <p:spPr>
          <a:xfrm>
            <a:off x="179512" y="40268"/>
            <a:ext cx="8784976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s-PY" sz="3200" b="1" cap="none" spc="0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Creación de la Unidad de Delitos Informáticos</a:t>
            </a:r>
            <a:endParaRPr lang="es-PY" sz="3200" b="1" cap="none" spc="0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PY" smtClean="0"/>
              <a:t>Abg. Gunter Krone</a:t>
            </a:r>
            <a:endParaRPr lang="es-PY"/>
          </a:p>
        </p:txBody>
      </p:sp>
      <p:sp>
        <p:nvSpPr>
          <p:cNvPr id="36" name="Title 1"/>
          <p:cNvSpPr>
            <a:spLocks noGrp="1"/>
          </p:cNvSpPr>
          <p:nvPr>
            <p:ph type="title"/>
          </p:nvPr>
        </p:nvSpPr>
        <p:spPr>
          <a:xfrm>
            <a:off x="1053444" y="762000"/>
            <a:ext cx="1722662" cy="685801"/>
          </a:xfr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/>
          <a:lstStyle/>
          <a:p>
            <a:r>
              <a:rPr lang="es-PY" sz="1600" dirty="0" smtClean="0">
                <a:solidFill>
                  <a:schemeClr val="tx1"/>
                </a:solidFill>
                <a:latin typeface="Calibri (Body)"/>
              </a:rPr>
              <a:t>Fiscalía General del Estado</a:t>
            </a:r>
            <a:endParaRPr lang="es-PY" sz="1600" dirty="0">
              <a:solidFill>
                <a:schemeClr val="tx1"/>
              </a:solidFill>
              <a:latin typeface="Calibri (Body)"/>
            </a:endParaRPr>
          </a:p>
        </p:txBody>
      </p:sp>
      <p:sp>
        <p:nvSpPr>
          <p:cNvPr id="37" name="Title 1"/>
          <p:cNvSpPr txBox="1">
            <a:spLocks/>
          </p:cNvSpPr>
          <p:nvPr/>
        </p:nvSpPr>
        <p:spPr bwMode="auto">
          <a:xfrm>
            <a:off x="769961" y="1890917"/>
            <a:ext cx="2289629" cy="685801"/>
          </a:xfrm>
          <a:prstGeom prst="rect">
            <a:avLst/>
          </a:prstGeom>
          <a:ln/>
          <a:ex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3C1D00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3C1D00"/>
                </a:solidFill>
                <a:latin typeface="Verdana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3C1D00"/>
                </a:solidFill>
                <a:latin typeface="Verdana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3C1D00"/>
                </a:solidFill>
                <a:latin typeface="Verdana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3C1D00"/>
                </a:solidFill>
                <a:latin typeface="Verdana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3C1D00"/>
                </a:solidFill>
                <a:latin typeface="Verdana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3C1D00"/>
                </a:solidFill>
                <a:latin typeface="Verdana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3C1D00"/>
                </a:solidFill>
                <a:latin typeface="Verdana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3C1D00"/>
                </a:solidFill>
                <a:latin typeface="Verdana" pitchFamily="34" charset="0"/>
              </a:defRPr>
            </a:lvl9pPr>
          </a:lstStyle>
          <a:p>
            <a:r>
              <a:rPr lang="es-PY" sz="1600" kern="0" dirty="0" smtClean="0">
                <a:solidFill>
                  <a:schemeClr val="tx1"/>
                </a:solidFill>
                <a:latin typeface="Calibri (Body)"/>
              </a:rPr>
              <a:t>Fiscalía Adjunta en Delitos Informáticos</a:t>
            </a:r>
            <a:endParaRPr lang="es-PY" sz="1600" kern="0" dirty="0">
              <a:solidFill>
                <a:schemeClr val="tx1"/>
              </a:solidFill>
              <a:latin typeface="Calibri (Body)"/>
            </a:endParaRPr>
          </a:p>
        </p:txBody>
      </p:sp>
      <p:cxnSp>
        <p:nvCxnSpPr>
          <p:cNvPr id="38" name="Elbow Connector 6"/>
          <p:cNvCxnSpPr>
            <a:stCxn id="36" idx="2"/>
            <a:endCxn id="37" idx="0"/>
          </p:cNvCxnSpPr>
          <p:nvPr/>
        </p:nvCxnSpPr>
        <p:spPr bwMode="auto">
          <a:xfrm>
            <a:off x="1914775" y="1447801"/>
            <a:ext cx="1" cy="443116"/>
          </a:xfrm>
          <a:prstGeom prst="straightConnector1">
            <a:avLst/>
          </a:prstGeom>
          <a:solidFill>
            <a:schemeClr val="accent1"/>
          </a:solidFill>
          <a:ln w="12700" cap="sq" cmpd="sng" algn="ctr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39" name="Title 1"/>
          <p:cNvSpPr txBox="1">
            <a:spLocks/>
          </p:cNvSpPr>
          <p:nvPr/>
        </p:nvSpPr>
        <p:spPr bwMode="auto">
          <a:xfrm>
            <a:off x="457200" y="3641246"/>
            <a:ext cx="1295400" cy="685801"/>
          </a:xfrm>
          <a:prstGeom prst="rect">
            <a:avLst/>
          </a:prstGeom>
          <a:ln/>
          <a:ex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3C1D00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3C1D00"/>
                </a:solidFill>
                <a:latin typeface="Verdana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3C1D00"/>
                </a:solidFill>
                <a:latin typeface="Verdana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3C1D00"/>
                </a:solidFill>
                <a:latin typeface="Verdana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3C1D00"/>
                </a:solidFill>
                <a:latin typeface="Verdana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3C1D00"/>
                </a:solidFill>
                <a:latin typeface="Verdana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3C1D00"/>
                </a:solidFill>
                <a:latin typeface="Verdana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3C1D00"/>
                </a:solidFill>
                <a:latin typeface="Verdana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3C1D00"/>
                </a:solidFill>
                <a:latin typeface="Verdana" pitchFamily="34" charset="0"/>
              </a:defRPr>
            </a:lvl9pPr>
          </a:lstStyle>
          <a:p>
            <a:r>
              <a:rPr lang="es-PY" sz="1800" kern="0" dirty="0" smtClean="0">
                <a:solidFill>
                  <a:schemeClr val="tx1"/>
                </a:solidFill>
                <a:latin typeface="Calibri (Body)"/>
              </a:rPr>
              <a:t>Oficina Técnica</a:t>
            </a:r>
            <a:endParaRPr lang="es-PY" sz="1800" kern="0" dirty="0">
              <a:solidFill>
                <a:schemeClr val="tx1"/>
              </a:solidFill>
              <a:latin typeface="Calibri (Body)"/>
            </a:endParaRPr>
          </a:p>
        </p:txBody>
      </p:sp>
      <p:sp>
        <p:nvSpPr>
          <p:cNvPr id="40" name="Title 1"/>
          <p:cNvSpPr txBox="1">
            <a:spLocks/>
          </p:cNvSpPr>
          <p:nvPr/>
        </p:nvSpPr>
        <p:spPr bwMode="auto">
          <a:xfrm>
            <a:off x="2091626" y="3641247"/>
            <a:ext cx="1295400" cy="685801"/>
          </a:xfrm>
          <a:prstGeom prst="rect">
            <a:avLst/>
          </a:prstGeom>
          <a:ln/>
          <a:ex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3C1D00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3C1D00"/>
                </a:solidFill>
                <a:latin typeface="Verdana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3C1D00"/>
                </a:solidFill>
                <a:latin typeface="Verdana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3C1D00"/>
                </a:solidFill>
                <a:latin typeface="Verdana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3C1D00"/>
                </a:solidFill>
                <a:latin typeface="Verdana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3C1D00"/>
                </a:solidFill>
                <a:latin typeface="Verdana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3C1D00"/>
                </a:solidFill>
                <a:latin typeface="Verdana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3C1D00"/>
                </a:solidFill>
                <a:latin typeface="Verdana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3C1D00"/>
                </a:solidFill>
                <a:latin typeface="Verdana" pitchFamily="34" charset="0"/>
              </a:defRPr>
            </a:lvl9pPr>
          </a:lstStyle>
          <a:p>
            <a:r>
              <a:rPr lang="es-PY" sz="1800" kern="0" dirty="0" smtClean="0">
                <a:solidFill>
                  <a:schemeClr val="tx1"/>
                </a:solidFill>
                <a:latin typeface="Calibri (Body)"/>
              </a:rPr>
              <a:t>Unidades Fiscales</a:t>
            </a:r>
            <a:endParaRPr lang="es-PY" sz="1800" kern="0" dirty="0">
              <a:solidFill>
                <a:schemeClr val="tx1"/>
              </a:solidFill>
              <a:latin typeface="Calibri (Body)"/>
            </a:endParaRPr>
          </a:p>
        </p:txBody>
      </p:sp>
      <p:cxnSp>
        <p:nvCxnSpPr>
          <p:cNvPr id="41" name="Elbow Connector 9"/>
          <p:cNvCxnSpPr>
            <a:stCxn id="37" idx="2"/>
            <a:endCxn id="39" idx="0"/>
          </p:cNvCxnSpPr>
          <p:nvPr/>
        </p:nvCxnSpPr>
        <p:spPr bwMode="auto">
          <a:xfrm rot="5400000">
            <a:off x="977574" y="2704044"/>
            <a:ext cx="1064528" cy="809876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12700" cap="sq" cmpd="sng" algn="ctr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42" name="Elbow Connector 12"/>
          <p:cNvCxnSpPr>
            <a:stCxn id="37" idx="2"/>
            <a:endCxn id="40" idx="0"/>
          </p:cNvCxnSpPr>
          <p:nvPr/>
        </p:nvCxnSpPr>
        <p:spPr bwMode="auto">
          <a:xfrm rot="16200000" flipH="1">
            <a:off x="1794787" y="2696707"/>
            <a:ext cx="1064529" cy="824550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12700" cap="sq" cmpd="sng" algn="ctr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43" name="Straight Arrow Connector 24"/>
          <p:cNvCxnSpPr>
            <a:stCxn id="36" idx="3"/>
          </p:cNvCxnSpPr>
          <p:nvPr/>
        </p:nvCxnSpPr>
        <p:spPr bwMode="auto">
          <a:xfrm>
            <a:off x="2776106" y="1104901"/>
            <a:ext cx="729094" cy="4331"/>
          </a:xfrm>
          <a:prstGeom prst="straightConnector1">
            <a:avLst/>
          </a:prstGeom>
          <a:solidFill>
            <a:schemeClr val="accent1"/>
          </a:solidFill>
          <a:ln w="63500" cap="sq" cmpd="sng" algn="ctr">
            <a:solidFill>
              <a:schemeClr val="tx1"/>
            </a:solidFill>
            <a:prstDash val="solid"/>
            <a:miter lim="800000"/>
            <a:headEnd type="none" w="sm" len="sm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pic>
        <p:nvPicPr>
          <p:cNvPr id="44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0" y="1746873"/>
            <a:ext cx="2750538" cy="38917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5" name="Picture 3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3390" y="2548824"/>
            <a:ext cx="2750540" cy="38917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6" name="Picture 3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016" t="11724" b="84027"/>
          <a:stretch/>
        </p:blipFill>
        <p:spPr>
          <a:xfrm>
            <a:off x="5029704" y="1448501"/>
            <a:ext cx="2055125" cy="4120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7" name="Picture 3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707" t="10096" r="5107" b="86023"/>
          <a:stretch/>
        </p:blipFill>
        <p:spPr>
          <a:xfrm>
            <a:off x="6419911" y="2080646"/>
            <a:ext cx="2343089" cy="3762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8" name="Rectangle 42"/>
          <p:cNvSpPr/>
          <p:nvPr/>
        </p:nvSpPr>
        <p:spPr>
          <a:xfrm>
            <a:off x="3505199" y="805652"/>
            <a:ext cx="5378919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spcAft>
                <a:spcPts val="1200"/>
              </a:spcAft>
            </a:pPr>
            <a:r>
              <a:rPr lang="es-PY" sz="1200" b="1" kern="0" dirty="0">
                <a:solidFill>
                  <a:schemeClr val="tx1"/>
                </a:solidFill>
                <a:latin typeface="Calibri (Body)"/>
              </a:rPr>
              <a:t>Resolución de FGE N° 3459/10</a:t>
            </a:r>
          </a:p>
          <a:p>
            <a:pPr algn="l">
              <a:spcAft>
                <a:spcPts val="1200"/>
              </a:spcAft>
            </a:pPr>
            <a:r>
              <a:rPr lang="es-PY" sz="1200" b="1" kern="0" dirty="0">
                <a:solidFill>
                  <a:schemeClr val="tx1"/>
                </a:solidFill>
                <a:latin typeface="Calibri (Body)"/>
              </a:rPr>
              <a:t>Resolución de FGE N° </a:t>
            </a:r>
            <a:r>
              <a:rPr lang="es-PY" sz="1200" b="1" kern="0" dirty="0" smtClean="0">
                <a:solidFill>
                  <a:schemeClr val="tx1"/>
                </a:solidFill>
                <a:latin typeface="Calibri (Body)"/>
              </a:rPr>
              <a:t>4408/11 </a:t>
            </a:r>
            <a:r>
              <a:rPr lang="es-PY" sz="1200" b="1" kern="0" dirty="0">
                <a:solidFill>
                  <a:schemeClr val="tx1"/>
                </a:solidFill>
                <a:latin typeface="Calibri (Body)"/>
              </a:rPr>
              <a:t>- Ampliación de </a:t>
            </a:r>
            <a:r>
              <a:rPr lang="es-PY" sz="1200" b="1" kern="0">
                <a:solidFill>
                  <a:schemeClr val="tx1"/>
                </a:solidFill>
                <a:latin typeface="Calibri (Body)"/>
              </a:rPr>
              <a:t>Resolución </a:t>
            </a:r>
            <a:r>
              <a:rPr lang="es-PY" sz="1200" b="1" kern="0" smtClean="0">
                <a:solidFill>
                  <a:schemeClr val="tx1"/>
                </a:solidFill>
                <a:latin typeface="Calibri (Body)"/>
              </a:rPr>
              <a:t>3459/10</a:t>
            </a:r>
            <a:endParaRPr lang="es-PY" sz="1200" b="1" kern="0" dirty="0">
              <a:solidFill>
                <a:schemeClr val="tx1"/>
              </a:solidFill>
              <a:latin typeface="Calibri (Body)"/>
            </a:endParaRPr>
          </a:p>
        </p:txBody>
      </p:sp>
      <p:pic>
        <p:nvPicPr>
          <p:cNvPr id="49" name="Picture 3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83" t="74318" r="8214" b="9492"/>
          <a:stretch/>
        </p:blipFill>
        <p:spPr>
          <a:xfrm>
            <a:off x="3245430" y="4983708"/>
            <a:ext cx="5517570" cy="15694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1" name="50 Rectángulo"/>
          <p:cNvSpPr/>
          <p:nvPr/>
        </p:nvSpPr>
        <p:spPr>
          <a:xfrm>
            <a:off x="0" y="4607609"/>
            <a:ext cx="3387026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s-PY" sz="1600" b="1" dirty="0">
                <a:solidFill>
                  <a:schemeClr val="tx1"/>
                </a:solidFill>
                <a:latin typeface="Calibri (Body)"/>
              </a:rPr>
              <a:t>C</a:t>
            </a:r>
            <a:r>
              <a:rPr lang="es-PY" sz="1600" b="1" dirty="0" smtClean="0">
                <a:solidFill>
                  <a:schemeClr val="tx1"/>
                </a:solidFill>
                <a:latin typeface="Calibri (Body)"/>
              </a:rPr>
              <a:t>reada </a:t>
            </a:r>
            <a:r>
              <a:rPr lang="es-PY" sz="1600" b="1" dirty="0">
                <a:solidFill>
                  <a:schemeClr val="tx1"/>
                </a:solidFill>
                <a:latin typeface="Calibri (Body)"/>
              </a:rPr>
              <a:t>por resolución de la </a:t>
            </a:r>
            <a:r>
              <a:rPr lang="es-PY" sz="1600" b="1" dirty="0" smtClean="0">
                <a:solidFill>
                  <a:schemeClr val="tx1"/>
                </a:solidFill>
                <a:latin typeface="Calibri (Body)"/>
              </a:rPr>
              <a:t>F.G.E. </a:t>
            </a:r>
            <a:r>
              <a:rPr lang="es-PY" sz="1600" b="1" dirty="0">
                <a:solidFill>
                  <a:schemeClr val="tx1"/>
                </a:solidFill>
                <a:latin typeface="Calibri (Body)"/>
              </a:rPr>
              <a:t>en el año 2010, Paraguay fue el primer país en América del Sur en dar cumplimiento a esta </a:t>
            </a:r>
            <a:r>
              <a:rPr lang="es-PY" sz="1600" b="1" dirty="0" smtClean="0">
                <a:solidFill>
                  <a:schemeClr val="tx1"/>
                </a:solidFill>
                <a:latin typeface="Calibri (Body)"/>
              </a:rPr>
              <a:t>recomendaciones </a:t>
            </a:r>
            <a:r>
              <a:rPr lang="es-PY" sz="1600" b="1" dirty="0">
                <a:solidFill>
                  <a:schemeClr val="tx1"/>
                </a:solidFill>
                <a:latin typeface="Calibri (Body)"/>
              </a:rPr>
              <a:t>de la </a:t>
            </a:r>
            <a:r>
              <a:rPr lang="es-PY" sz="1600" b="1" dirty="0" smtClean="0">
                <a:solidFill>
                  <a:schemeClr val="tx1"/>
                </a:solidFill>
                <a:latin typeface="Calibri (Body)"/>
              </a:rPr>
              <a:t>OEA </a:t>
            </a:r>
            <a:r>
              <a:rPr lang="es-PY" sz="1600" b="1" dirty="0">
                <a:solidFill>
                  <a:schemeClr val="tx1"/>
                </a:solidFill>
                <a:latin typeface="Calibri (Body)"/>
              </a:rPr>
              <a:t>a través del grupo de Trabajo de Delito </a:t>
            </a:r>
            <a:r>
              <a:rPr lang="es-PY" sz="1600" b="1" dirty="0" smtClean="0">
                <a:solidFill>
                  <a:schemeClr val="tx1"/>
                </a:solidFill>
                <a:latin typeface="Calibri (Body)"/>
              </a:rPr>
              <a:t>Cibernético.</a:t>
            </a:r>
            <a:endParaRPr lang="es-PY" sz="1600" b="1" dirty="0">
              <a:solidFill>
                <a:schemeClr val="tx1"/>
              </a:solidFill>
              <a:latin typeface="Calibri (Body)"/>
            </a:endParaRPr>
          </a:p>
        </p:txBody>
      </p:sp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PY" smtClean="0"/>
              <a:t>25/07/2017</a:t>
            </a:r>
            <a:endParaRPr lang="es-PY"/>
          </a:p>
        </p:txBody>
      </p:sp>
    </p:spTree>
    <p:extLst>
      <p:ext uri="{BB962C8B-B14F-4D97-AF65-F5344CB8AC3E}">
        <p14:creationId xmlns:p14="http://schemas.microsoft.com/office/powerpoint/2010/main" val="1454419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066 0.09205 L 3.61111E-6 -3.90379E-6 " pathEditMode="relative" rAng="0" ptsTypes="AA">
                                      <p:cBhvr>
                                        <p:cTn id="11" dur="7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24" y="-460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51 0.11379 L -8.33333E-7 -3.09898E-6 " pathEditMode="relative" rAng="0" ptsTypes="AA">
                                      <p:cBhvr>
                                        <p:cTn id="19" dur="7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47" y="-568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51 0.11379 L -8.33333E-7 -3.09898E-6 " pathEditMode="relative" rAng="0" ptsTypes="AA">
                                      <p:cBhvr>
                                        <p:cTn id="27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47" y="-568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Rectángulo"/>
          <p:cNvSpPr/>
          <p:nvPr/>
        </p:nvSpPr>
        <p:spPr>
          <a:xfrm>
            <a:off x="1259632" y="332656"/>
            <a:ext cx="6730723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s-PY" sz="3200" b="1" cap="none" spc="0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Estadísticas de Delitos Informáticos</a:t>
            </a:r>
            <a:endParaRPr lang="es-PY" sz="3200" b="1" cap="none" spc="0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PY" smtClean="0"/>
              <a:t>Abg. Gunter Krone</a:t>
            </a:r>
            <a:endParaRPr lang="es-PY"/>
          </a:p>
        </p:txBody>
      </p:sp>
      <p:graphicFrame>
        <p:nvGraphicFramePr>
          <p:cNvPr id="6" name="5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2259083"/>
              </p:ext>
            </p:extLst>
          </p:nvPr>
        </p:nvGraphicFramePr>
        <p:xfrm>
          <a:off x="1219200" y="1600200"/>
          <a:ext cx="6724697" cy="42062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56716"/>
                <a:gridCol w="844868"/>
                <a:gridCol w="1129030"/>
                <a:gridCol w="1129030"/>
                <a:gridCol w="965053"/>
              </a:tblGrid>
              <a:tr h="152400">
                <a:tc>
                  <a:txBody>
                    <a:bodyPr/>
                    <a:lstStyle/>
                    <a:p>
                      <a:r>
                        <a:rPr lang="es-AR" sz="1100" dirty="0" smtClean="0"/>
                        <a:t>Tipo Penal</a:t>
                      </a:r>
                      <a:endParaRPr lang="es-PY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100" dirty="0" smtClean="0"/>
                        <a:t>Artículo</a:t>
                      </a:r>
                      <a:endParaRPr lang="es-PY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100" dirty="0" smtClean="0"/>
                        <a:t>Unidad 1</a:t>
                      </a:r>
                      <a:endParaRPr lang="es-PY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100" dirty="0" smtClean="0"/>
                        <a:t>Unidad 2</a:t>
                      </a:r>
                      <a:endParaRPr lang="es-PY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100" dirty="0" smtClean="0"/>
                        <a:t>Total</a:t>
                      </a:r>
                      <a:endParaRPr lang="es-PY" sz="1100" dirty="0"/>
                    </a:p>
                  </a:txBody>
                  <a:tcPr anchor="ctr"/>
                </a:tc>
              </a:tr>
              <a:tr h="228600">
                <a:tc>
                  <a:txBody>
                    <a:bodyPr/>
                    <a:lstStyle/>
                    <a:p>
                      <a:r>
                        <a:rPr lang="es-AR" sz="1100" dirty="0" smtClean="0"/>
                        <a:t>Acceso Indebido</a:t>
                      </a:r>
                      <a:endParaRPr lang="es-PY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AR" sz="1100" dirty="0" smtClean="0"/>
                        <a:t>146b</a:t>
                      </a:r>
                      <a:endParaRPr lang="es-PY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AR" sz="1100" dirty="0" smtClean="0"/>
                        <a:t>17</a:t>
                      </a:r>
                      <a:endParaRPr lang="es-PY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AR" sz="1100" dirty="0" smtClean="0"/>
                        <a:t>30</a:t>
                      </a:r>
                      <a:endParaRPr lang="es-PY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AR" sz="1100" b="1" dirty="0" smtClean="0"/>
                        <a:t>47</a:t>
                      </a:r>
                      <a:endParaRPr lang="es-PY" sz="1100" b="1" dirty="0"/>
                    </a:p>
                  </a:txBody>
                  <a:tcPr anchor="ctr"/>
                </a:tc>
              </a:tr>
              <a:tr h="228600">
                <a:tc>
                  <a:txBody>
                    <a:bodyPr/>
                    <a:lstStyle/>
                    <a:p>
                      <a:r>
                        <a:rPr lang="es-AR" sz="1100" dirty="0" smtClean="0"/>
                        <a:t>Interceptación</a:t>
                      </a:r>
                      <a:r>
                        <a:rPr lang="es-AR" sz="1100" baseline="0" dirty="0" smtClean="0"/>
                        <a:t> de datos</a:t>
                      </a:r>
                      <a:endParaRPr lang="es-PY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AR" sz="1100" dirty="0" smtClean="0"/>
                        <a:t>146c</a:t>
                      </a:r>
                      <a:endParaRPr lang="es-PY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AR" sz="1100" dirty="0" smtClean="0"/>
                        <a:t>-</a:t>
                      </a:r>
                      <a:endParaRPr lang="es-PY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AR" sz="1100" dirty="0" smtClean="0"/>
                        <a:t>-</a:t>
                      </a:r>
                      <a:endParaRPr lang="es-PY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AR" sz="1100" b="1" dirty="0" smtClean="0"/>
                        <a:t>-</a:t>
                      </a:r>
                      <a:endParaRPr lang="es-PY" sz="1100" b="1" dirty="0"/>
                    </a:p>
                  </a:txBody>
                  <a:tcPr anchor="ctr"/>
                </a:tc>
              </a:tr>
              <a:tr h="304800">
                <a:tc>
                  <a:txBody>
                    <a:bodyPr/>
                    <a:lstStyle/>
                    <a:p>
                      <a:r>
                        <a:rPr lang="es-AR" sz="1100" dirty="0" smtClean="0"/>
                        <a:t>Preparación</a:t>
                      </a:r>
                      <a:r>
                        <a:rPr lang="es-AR" sz="1100" baseline="0" dirty="0" smtClean="0"/>
                        <a:t> de acceso indebido e interceptación de datos</a:t>
                      </a:r>
                      <a:endParaRPr lang="es-PY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AR" sz="1100" dirty="0" smtClean="0"/>
                        <a:t>146d</a:t>
                      </a:r>
                      <a:endParaRPr lang="es-PY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AR" sz="1100" dirty="0" smtClean="0"/>
                        <a:t>-</a:t>
                      </a:r>
                      <a:endParaRPr lang="es-PY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AR" sz="1100" dirty="0" smtClean="0"/>
                        <a:t>-</a:t>
                      </a:r>
                      <a:endParaRPr lang="es-PY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AR" sz="1100" b="1" dirty="0" smtClean="0"/>
                        <a:t>-</a:t>
                      </a:r>
                      <a:endParaRPr lang="es-PY" sz="1100" b="1" dirty="0"/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s-AR" sz="1100" dirty="0" smtClean="0"/>
                        <a:t>Alteración de datos</a:t>
                      </a:r>
                      <a:endParaRPr lang="es-PY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AR" sz="1100" dirty="0" smtClean="0"/>
                        <a:t>174</a:t>
                      </a:r>
                      <a:endParaRPr lang="es-PY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AR" sz="1100" dirty="0" smtClean="0"/>
                        <a:t>124</a:t>
                      </a:r>
                      <a:endParaRPr lang="es-PY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AR" sz="1100" dirty="0" smtClean="0"/>
                        <a:t>51</a:t>
                      </a:r>
                      <a:endParaRPr lang="es-PY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AR" sz="1100" b="1" dirty="0" smtClean="0"/>
                        <a:t>175</a:t>
                      </a:r>
                      <a:endParaRPr lang="es-PY" sz="1100" b="1" dirty="0"/>
                    </a:p>
                  </a:txBody>
                  <a:tcPr anchor="ctr"/>
                </a:tc>
              </a:tr>
              <a:tr h="243840">
                <a:tc>
                  <a:txBody>
                    <a:bodyPr/>
                    <a:lstStyle/>
                    <a:p>
                      <a:r>
                        <a:rPr lang="es-AR" sz="1100" dirty="0" smtClean="0"/>
                        <a:t>Sabotaje de sistemas informáticos</a:t>
                      </a:r>
                      <a:endParaRPr lang="es-PY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AR" sz="1100" dirty="0" smtClean="0"/>
                        <a:t>175</a:t>
                      </a:r>
                      <a:endParaRPr lang="es-PY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AR" sz="1100" dirty="0" smtClean="0"/>
                        <a:t>72</a:t>
                      </a:r>
                      <a:endParaRPr lang="es-PY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AR" sz="1100" dirty="0" smtClean="0"/>
                        <a:t>1</a:t>
                      </a:r>
                      <a:endParaRPr lang="es-PY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AR" sz="1100" b="1" dirty="0" smtClean="0"/>
                        <a:t>73</a:t>
                      </a:r>
                      <a:endParaRPr lang="es-PY" sz="1100" b="1" dirty="0"/>
                    </a:p>
                  </a:txBody>
                  <a:tcPr anchor="ctr"/>
                </a:tc>
              </a:tr>
              <a:tr h="167640">
                <a:tc>
                  <a:txBody>
                    <a:bodyPr/>
                    <a:lstStyle/>
                    <a:p>
                      <a:r>
                        <a:rPr lang="es-AR" sz="1100" dirty="0" smtClean="0"/>
                        <a:t>Estafa mediante sistemas informáticos</a:t>
                      </a:r>
                      <a:endParaRPr lang="es-PY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AR" sz="1100" dirty="0" smtClean="0"/>
                        <a:t>188</a:t>
                      </a:r>
                      <a:endParaRPr lang="es-PY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AR" sz="1100" dirty="0" smtClean="0"/>
                        <a:t>18</a:t>
                      </a:r>
                      <a:endParaRPr lang="es-PY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AR" sz="1100" dirty="0" smtClean="0"/>
                        <a:t>21</a:t>
                      </a:r>
                      <a:endParaRPr lang="es-PY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AR" sz="1100" b="1" dirty="0" smtClean="0"/>
                        <a:t>39</a:t>
                      </a:r>
                      <a:endParaRPr lang="es-PY" sz="1100" b="1" dirty="0"/>
                    </a:p>
                  </a:txBody>
                  <a:tcPr anchor="ctr"/>
                </a:tc>
              </a:tr>
              <a:tr h="243840">
                <a:tc>
                  <a:txBody>
                    <a:bodyPr/>
                    <a:lstStyle/>
                    <a:p>
                      <a:r>
                        <a:rPr lang="es-AR" sz="1100" dirty="0" smtClean="0"/>
                        <a:t>Alteración</a:t>
                      </a:r>
                      <a:r>
                        <a:rPr lang="es-AR" sz="1100" baseline="0" dirty="0" smtClean="0"/>
                        <a:t> de datos relevantes para la prueba</a:t>
                      </a:r>
                      <a:endParaRPr lang="es-PY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AR" sz="1100" dirty="0" smtClean="0"/>
                        <a:t>248</a:t>
                      </a:r>
                      <a:endParaRPr lang="es-PY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AR" sz="1100" dirty="0" smtClean="0"/>
                        <a:t>19</a:t>
                      </a:r>
                      <a:endParaRPr lang="es-PY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AR" sz="1100" dirty="0" smtClean="0"/>
                        <a:t>2</a:t>
                      </a:r>
                      <a:endParaRPr lang="es-PY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AR" sz="1100" b="1" dirty="0" smtClean="0"/>
                        <a:t>21</a:t>
                      </a:r>
                      <a:endParaRPr lang="es-PY" sz="1100" b="1" dirty="0"/>
                    </a:p>
                  </a:txBody>
                  <a:tcPr anchor="ctr"/>
                </a:tc>
              </a:tr>
              <a:tr h="563880">
                <a:tc>
                  <a:txBody>
                    <a:bodyPr/>
                    <a:lstStyle/>
                    <a:p>
                      <a:r>
                        <a:rPr lang="es-AR" sz="1100" dirty="0" smtClean="0"/>
                        <a:t>Falsificación de tarjetas de debito o de crédito mediante medios electrónicos de pago</a:t>
                      </a:r>
                      <a:endParaRPr lang="es-PY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AR" sz="1100" dirty="0" smtClean="0"/>
                        <a:t>248b</a:t>
                      </a:r>
                      <a:endParaRPr lang="es-PY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AR" sz="1100" dirty="0" smtClean="0"/>
                        <a:t>11</a:t>
                      </a:r>
                      <a:endParaRPr lang="es-PY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AR" sz="1100" dirty="0" smtClean="0"/>
                        <a:t>28</a:t>
                      </a:r>
                      <a:endParaRPr lang="es-PY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AR" sz="1100" b="1" dirty="0" smtClean="0"/>
                        <a:t>39</a:t>
                      </a:r>
                      <a:endParaRPr lang="es-PY" sz="1100" b="1" dirty="0"/>
                    </a:p>
                  </a:txBody>
                  <a:tcPr anchor="ctr"/>
                </a:tc>
              </a:tr>
              <a:tr h="137160">
                <a:tc>
                  <a:txBody>
                    <a:bodyPr/>
                    <a:lstStyle/>
                    <a:p>
                      <a:r>
                        <a:rPr lang="es-AR" sz="1100" dirty="0" smtClean="0"/>
                        <a:t>Pornografía relativa a niños y adolescentes</a:t>
                      </a:r>
                      <a:endParaRPr lang="es-PY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AR" sz="1100" dirty="0" smtClean="0"/>
                        <a:t>140</a:t>
                      </a:r>
                      <a:endParaRPr lang="es-PY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AR" sz="1100" dirty="0" smtClean="0"/>
                        <a:t>176</a:t>
                      </a:r>
                      <a:endParaRPr lang="es-PY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AR" sz="1100" dirty="0" smtClean="0"/>
                        <a:t>184</a:t>
                      </a:r>
                      <a:endParaRPr lang="es-PY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AR" sz="1100" b="1" dirty="0" smtClean="0"/>
                        <a:t>360</a:t>
                      </a:r>
                      <a:endParaRPr lang="es-PY" sz="1100" b="1" dirty="0"/>
                    </a:p>
                  </a:txBody>
                  <a:tcPr anchor="ctr"/>
                </a:tc>
              </a:tr>
              <a:tr h="365760">
                <a:tc>
                  <a:txBody>
                    <a:bodyPr/>
                    <a:lstStyle/>
                    <a:p>
                      <a:r>
                        <a:rPr lang="es-AR" sz="1100" dirty="0" smtClean="0"/>
                        <a:t>Lesión del derecho a la comunicación y la imagen</a:t>
                      </a:r>
                      <a:endParaRPr lang="es-PY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AR" sz="1100" dirty="0" smtClean="0"/>
                        <a:t>144</a:t>
                      </a:r>
                      <a:endParaRPr lang="es-PY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AR" sz="1100" dirty="0" smtClean="0"/>
                        <a:t>-</a:t>
                      </a:r>
                      <a:endParaRPr lang="es-PY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AR" sz="1100" dirty="0" smtClean="0"/>
                        <a:t>5</a:t>
                      </a:r>
                      <a:endParaRPr lang="es-PY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AR" sz="1100" b="1" dirty="0" smtClean="0"/>
                        <a:t>5</a:t>
                      </a:r>
                      <a:endParaRPr lang="es-PY" sz="1100" b="1" dirty="0"/>
                    </a:p>
                  </a:txBody>
                  <a:tcPr anchor="ctr"/>
                </a:tc>
              </a:tr>
              <a:tr h="22859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AR" sz="1100" dirty="0" smtClean="0"/>
                        <a:t>Otros</a:t>
                      </a:r>
                      <a:r>
                        <a:rPr lang="es-AR" sz="1100" baseline="0" dirty="0" smtClean="0"/>
                        <a:t> tipos penales</a:t>
                      </a:r>
                      <a:endParaRPr lang="es-PY" sz="11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s-PY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AR" sz="1100" dirty="0" smtClean="0"/>
                        <a:t>392</a:t>
                      </a:r>
                      <a:endParaRPr lang="es-PY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AR" sz="1100" dirty="0" smtClean="0"/>
                        <a:t>188</a:t>
                      </a:r>
                      <a:endParaRPr lang="es-PY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AR" sz="1100" b="1" dirty="0" smtClean="0"/>
                        <a:t>580</a:t>
                      </a:r>
                      <a:endParaRPr lang="es-PY" sz="1100" b="1" dirty="0"/>
                    </a:p>
                  </a:txBody>
                  <a:tcPr anchor="ctr"/>
                </a:tc>
              </a:tr>
              <a:tr h="228599">
                <a:tc gridSpan="2"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AR" sz="1100" b="1" dirty="0" smtClean="0"/>
                        <a:t>TOTAL</a:t>
                      </a:r>
                      <a:endParaRPr lang="es-PY" sz="1100" b="1" dirty="0" smtClean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s-PY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AR" sz="1100" b="1" dirty="0" smtClean="0"/>
                        <a:t>829</a:t>
                      </a:r>
                      <a:endParaRPr lang="es-PY" sz="11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AR" sz="1100" b="1" dirty="0" smtClean="0"/>
                        <a:t>510</a:t>
                      </a:r>
                      <a:endParaRPr lang="es-PY" sz="11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s-AR" sz="1100" b="1" dirty="0" smtClean="0"/>
                        <a:t>1339</a:t>
                      </a:r>
                      <a:endParaRPr lang="es-PY" sz="1100" b="1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PY" smtClean="0"/>
              <a:t>25/07/2017</a:t>
            </a:r>
            <a:endParaRPr lang="es-PY"/>
          </a:p>
        </p:txBody>
      </p:sp>
    </p:spTree>
    <p:extLst>
      <p:ext uri="{BB962C8B-B14F-4D97-AF65-F5344CB8AC3E}">
        <p14:creationId xmlns:p14="http://schemas.microsoft.com/office/powerpoint/2010/main" val="1377370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7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6899" y="1807818"/>
            <a:ext cx="4497101" cy="3199026"/>
          </a:xfrm>
          <a:prstGeom prst="rect">
            <a:avLst/>
          </a:prstGeom>
        </p:spPr>
      </p:pic>
      <p:sp>
        <p:nvSpPr>
          <p:cNvPr id="4" name="3 Rectángulo"/>
          <p:cNvSpPr/>
          <p:nvPr/>
        </p:nvSpPr>
        <p:spPr>
          <a:xfrm>
            <a:off x="1259632" y="332656"/>
            <a:ext cx="6730723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s-PY" sz="3200" b="1" cap="none" spc="0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Perfil y herramientas de los atacantes</a:t>
            </a:r>
            <a:endParaRPr lang="es-PY" sz="3200" b="1" cap="none" spc="0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PY" smtClean="0"/>
              <a:t>Abg. Gunter Krone</a:t>
            </a:r>
            <a:endParaRPr lang="es-PY"/>
          </a:p>
        </p:txBody>
      </p:sp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PY" smtClean="0"/>
              <a:t>25/07/2017</a:t>
            </a:r>
            <a:endParaRPr lang="es-PY"/>
          </a:p>
        </p:txBody>
      </p:sp>
      <p:pic>
        <p:nvPicPr>
          <p:cNvPr id="7" name="6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772816"/>
            <a:ext cx="4500440" cy="3269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219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5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2252" y="1825193"/>
            <a:ext cx="4114665" cy="1945790"/>
          </a:xfrm>
          <a:prstGeom prst="rect">
            <a:avLst/>
          </a:prstGeom>
        </p:spPr>
      </p:pic>
      <p:pic>
        <p:nvPicPr>
          <p:cNvPr id="7" name="6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6002" y="2069613"/>
            <a:ext cx="3283670" cy="3412212"/>
          </a:xfrm>
          <a:prstGeom prst="rect">
            <a:avLst/>
          </a:prstGeom>
        </p:spPr>
      </p:pic>
      <p:pic>
        <p:nvPicPr>
          <p:cNvPr id="8" name="7 Image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790099"/>
            <a:ext cx="3170929" cy="2414159"/>
          </a:xfrm>
          <a:prstGeom prst="rect">
            <a:avLst/>
          </a:prstGeom>
        </p:spPr>
      </p:pic>
      <p:sp>
        <p:nvSpPr>
          <p:cNvPr id="3" name="2 CuadroTexto"/>
          <p:cNvSpPr txBox="1"/>
          <p:nvPr/>
        </p:nvSpPr>
        <p:spPr>
          <a:xfrm>
            <a:off x="971600" y="1484784"/>
            <a:ext cx="2294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Y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Evidencia electrónica</a:t>
            </a:r>
            <a:endParaRPr lang="es-PY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3 CuadroTexto"/>
          <p:cNvSpPr txBox="1"/>
          <p:nvPr/>
        </p:nvSpPr>
        <p:spPr>
          <a:xfrm>
            <a:off x="6086897" y="1484784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Y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Evidencia digital</a:t>
            </a:r>
            <a:endParaRPr lang="es-PY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4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69613"/>
            <a:ext cx="5075577" cy="3672408"/>
          </a:xfrm>
          <a:prstGeom prst="rect">
            <a:avLst/>
          </a:prstGeom>
        </p:spPr>
      </p:pic>
      <p:pic>
        <p:nvPicPr>
          <p:cNvPr id="9" name="8 Imagen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4165" y="5005128"/>
            <a:ext cx="2607468" cy="1473786"/>
          </a:xfrm>
          <a:prstGeom prst="rect">
            <a:avLst/>
          </a:prstGeom>
        </p:spPr>
      </p:pic>
      <p:sp>
        <p:nvSpPr>
          <p:cNvPr id="11" name="10 Rectángulo"/>
          <p:cNvSpPr/>
          <p:nvPr/>
        </p:nvSpPr>
        <p:spPr>
          <a:xfrm>
            <a:off x="168559" y="332655"/>
            <a:ext cx="8784976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s-PY" sz="3200" b="1" cap="none" spc="0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Reconocimiento de la Evidencia</a:t>
            </a:r>
            <a:endParaRPr lang="es-PY" sz="3200" b="1" cap="none" spc="0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PY" smtClean="0"/>
              <a:t>25/07/2017</a:t>
            </a:r>
            <a:endParaRPr lang="es-PY"/>
          </a:p>
        </p:txBody>
      </p:sp>
      <p:sp>
        <p:nvSpPr>
          <p:cNvPr id="10" name="9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PY" smtClean="0"/>
              <a:t>Abg. Gunter Krone</a:t>
            </a:r>
            <a:endParaRPr lang="es-PY"/>
          </a:p>
        </p:txBody>
      </p:sp>
    </p:spTree>
    <p:extLst>
      <p:ext uri="{BB962C8B-B14F-4D97-AF65-F5344CB8AC3E}">
        <p14:creationId xmlns:p14="http://schemas.microsoft.com/office/powerpoint/2010/main" val="4247482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21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4237" y="5228168"/>
            <a:ext cx="1384029" cy="937895"/>
          </a:xfrm>
          <a:prstGeom prst="rect">
            <a:avLst/>
          </a:prstGeom>
        </p:spPr>
      </p:pic>
      <p:pic>
        <p:nvPicPr>
          <p:cNvPr id="21" name="20 Imag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8136" y="4426509"/>
            <a:ext cx="876232" cy="801659"/>
          </a:xfrm>
          <a:prstGeom prst="rect">
            <a:avLst/>
          </a:prstGeom>
        </p:spPr>
      </p:pic>
      <p:pic>
        <p:nvPicPr>
          <p:cNvPr id="20" name="19 Image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9197" y="4402127"/>
            <a:ext cx="1359799" cy="1222098"/>
          </a:xfrm>
          <a:prstGeom prst="rect">
            <a:avLst/>
          </a:prstGeom>
        </p:spPr>
      </p:pic>
      <p:pic>
        <p:nvPicPr>
          <p:cNvPr id="19" name="18 Imagen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0486" y="4899088"/>
            <a:ext cx="1281112" cy="890587"/>
          </a:xfrm>
          <a:prstGeom prst="rect">
            <a:avLst/>
          </a:prstGeom>
        </p:spPr>
      </p:pic>
      <p:pic>
        <p:nvPicPr>
          <p:cNvPr id="18" name="17 Imagen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5013176"/>
            <a:ext cx="1309687" cy="871537"/>
          </a:xfrm>
          <a:prstGeom prst="rect">
            <a:avLst/>
          </a:prstGeom>
        </p:spPr>
      </p:pic>
      <p:pic>
        <p:nvPicPr>
          <p:cNvPr id="17" name="16 Imagen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180" y="3645024"/>
            <a:ext cx="1884040" cy="1254064"/>
          </a:xfrm>
          <a:prstGeom prst="rect">
            <a:avLst/>
          </a:prstGeom>
        </p:spPr>
      </p:pic>
      <p:pic>
        <p:nvPicPr>
          <p:cNvPr id="16" name="15 Imagen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1741" y="3059935"/>
            <a:ext cx="2299146" cy="1423281"/>
          </a:xfrm>
          <a:prstGeom prst="rect">
            <a:avLst/>
          </a:prstGeom>
        </p:spPr>
      </p:pic>
      <p:pic>
        <p:nvPicPr>
          <p:cNvPr id="15" name="14 Imagen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5547" y="2610104"/>
            <a:ext cx="1330449" cy="1222421"/>
          </a:xfrm>
          <a:prstGeom prst="rect">
            <a:avLst/>
          </a:prstGeom>
        </p:spPr>
      </p:pic>
      <p:pic>
        <p:nvPicPr>
          <p:cNvPr id="14" name="13 Imagen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832" y="2307460"/>
            <a:ext cx="1524000" cy="752475"/>
          </a:xfrm>
          <a:prstGeom prst="rect">
            <a:avLst/>
          </a:prstGeom>
        </p:spPr>
      </p:pic>
      <p:pic>
        <p:nvPicPr>
          <p:cNvPr id="13" name="12 Imagen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2280" y="2296350"/>
            <a:ext cx="1200789" cy="627509"/>
          </a:xfrm>
          <a:prstGeom prst="rect">
            <a:avLst/>
          </a:prstGeom>
        </p:spPr>
      </p:pic>
      <p:pic>
        <p:nvPicPr>
          <p:cNvPr id="12" name="11 Imagen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040" y="1903032"/>
            <a:ext cx="561764" cy="559891"/>
          </a:xfrm>
          <a:prstGeom prst="rect">
            <a:avLst/>
          </a:prstGeom>
        </p:spPr>
      </p:pic>
      <p:pic>
        <p:nvPicPr>
          <p:cNvPr id="11" name="10 Imagen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2630" y="2060847"/>
            <a:ext cx="866332" cy="428961"/>
          </a:xfrm>
          <a:prstGeom prst="rect">
            <a:avLst/>
          </a:prstGeom>
        </p:spPr>
      </p:pic>
      <p:pic>
        <p:nvPicPr>
          <p:cNvPr id="10" name="9 Imagen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515" y="1944695"/>
            <a:ext cx="504106" cy="504106"/>
          </a:xfrm>
          <a:prstGeom prst="rect">
            <a:avLst/>
          </a:prstGeom>
        </p:spPr>
      </p:pic>
      <p:pic>
        <p:nvPicPr>
          <p:cNvPr id="9" name="8 Imagen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4368" y="1340768"/>
            <a:ext cx="620638" cy="620638"/>
          </a:xfrm>
          <a:prstGeom prst="rect">
            <a:avLst/>
          </a:prstGeom>
        </p:spPr>
      </p:pic>
      <p:pic>
        <p:nvPicPr>
          <p:cNvPr id="8" name="7 Imagen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152" y="1092009"/>
            <a:ext cx="932270" cy="852686"/>
          </a:xfrm>
          <a:prstGeom prst="rect">
            <a:avLst/>
          </a:prstGeom>
        </p:spPr>
      </p:pic>
      <p:pic>
        <p:nvPicPr>
          <p:cNvPr id="7" name="6 Imagen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968" y="1147621"/>
            <a:ext cx="797074" cy="797074"/>
          </a:xfrm>
          <a:prstGeom prst="rect">
            <a:avLst/>
          </a:prstGeom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744" y="1296356"/>
            <a:ext cx="936104" cy="648339"/>
          </a:xfrm>
          <a:prstGeom prst="rect">
            <a:avLst/>
          </a:prstGeom>
        </p:spPr>
      </p:pic>
      <p:pic>
        <p:nvPicPr>
          <p:cNvPr id="5" name="4 Imagen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340768"/>
            <a:ext cx="865264" cy="603928"/>
          </a:xfrm>
          <a:prstGeom prst="rect">
            <a:avLst/>
          </a:prstGeom>
        </p:spPr>
      </p:pic>
      <p:sp>
        <p:nvSpPr>
          <p:cNvPr id="4" name="3 Rectángulo"/>
          <p:cNvSpPr/>
          <p:nvPr/>
        </p:nvSpPr>
        <p:spPr>
          <a:xfrm>
            <a:off x="251520" y="1340768"/>
            <a:ext cx="8568952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PY" sz="1200" dirty="0" smtClean="0"/>
              <a:t>Computador de escritorio	Computador Portátil	Estación de Trabajo	Hardware de Red	Teléfono celular</a:t>
            </a:r>
          </a:p>
          <a:p>
            <a:pPr algn="just"/>
            <a:endParaRPr lang="es-PY" sz="1200" dirty="0" smtClean="0"/>
          </a:p>
          <a:p>
            <a:pPr algn="just"/>
            <a:endParaRPr lang="es-PY" sz="1200" dirty="0"/>
          </a:p>
          <a:p>
            <a:pPr algn="just"/>
            <a:r>
              <a:rPr lang="es-PY" sz="1200" dirty="0" smtClean="0"/>
              <a:t>Teléfono inalámbrico	 Memoria “flash” 	 Aparato para identificar llamadas	 Cámaras, videos</a:t>
            </a:r>
          </a:p>
          <a:p>
            <a:pPr algn="just"/>
            <a:endParaRPr lang="es-PY" sz="1200" dirty="0" smtClean="0"/>
          </a:p>
          <a:p>
            <a:pPr algn="just"/>
            <a:endParaRPr lang="es-PY" sz="1200" dirty="0"/>
          </a:p>
          <a:p>
            <a:pPr algn="just"/>
            <a:r>
              <a:rPr lang="es-PY" sz="1200" dirty="0" smtClean="0"/>
              <a:t>Servidor – aparato que almacena o transfiere datos electrónico por el Internet		</a:t>
            </a:r>
            <a:r>
              <a:rPr lang="es-PY" sz="1200" dirty="0" err="1" smtClean="0"/>
              <a:t>Tablets</a:t>
            </a:r>
            <a:endParaRPr lang="es-PY" sz="1200" dirty="0" smtClean="0"/>
          </a:p>
          <a:p>
            <a:pPr algn="just"/>
            <a:endParaRPr lang="es-PY" sz="1200" dirty="0" smtClean="0"/>
          </a:p>
          <a:p>
            <a:pPr algn="just"/>
            <a:endParaRPr lang="es-PY" sz="1200" dirty="0" smtClean="0"/>
          </a:p>
          <a:p>
            <a:pPr algn="just"/>
            <a:r>
              <a:rPr lang="es-PY" sz="1200" dirty="0" smtClean="0"/>
              <a:t>“GPS” – aparato que utiliza tecnología satélite capaz de ubicar geográficamente al persona o vehículo que lo opera</a:t>
            </a:r>
          </a:p>
          <a:p>
            <a:pPr algn="just"/>
            <a:endParaRPr lang="es-PY" sz="1200" dirty="0" smtClean="0"/>
          </a:p>
          <a:p>
            <a:pPr algn="just"/>
            <a:endParaRPr lang="es-PY" sz="1200" dirty="0" smtClean="0"/>
          </a:p>
          <a:p>
            <a:pPr algn="just"/>
            <a:r>
              <a:rPr lang="es-PY" sz="1200" dirty="0" smtClean="0"/>
              <a:t>Juegos electrónicos – en su unidad de datos se puede guardar, incluso, una memoria de otro aparato</a:t>
            </a:r>
          </a:p>
          <a:p>
            <a:pPr algn="just"/>
            <a:endParaRPr lang="es-PY" sz="1200" dirty="0" smtClean="0"/>
          </a:p>
          <a:p>
            <a:pPr algn="just"/>
            <a:endParaRPr lang="es-PY" sz="1200" dirty="0" smtClean="0"/>
          </a:p>
          <a:p>
            <a:pPr algn="just"/>
            <a:r>
              <a:rPr lang="es-PY" sz="1200" dirty="0" smtClean="0"/>
              <a:t>Sistemas en vehículos – computadoras obvias y computadoras del sistema operativo del vehículo que registra cambios en el ambiente y el mismo vehículo</a:t>
            </a:r>
          </a:p>
          <a:p>
            <a:pPr algn="just"/>
            <a:endParaRPr lang="es-PY" sz="1200" dirty="0" smtClean="0"/>
          </a:p>
          <a:p>
            <a:pPr algn="just"/>
            <a:endParaRPr lang="es-PY" sz="1200" dirty="0" smtClean="0"/>
          </a:p>
          <a:p>
            <a:pPr algn="just"/>
            <a:r>
              <a:rPr lang="es-PY" sz="1200" dirty="0" smtClean="0"/>
              <a:t>Impresora		Copiadora		Grabadora		Videograbadora, DVD</a:t>
            </a:r>
          </a:p>
          <a:p>
            <a:pPr algn="just"/>
            <a:endParaRPr lang="es-PY" sz="1200" dirty="0" smtClean="0"/>
          </a:p>
          <a:p>
            <a:pPr algn="just"/>
            <a:endParaRPr lang="es-PY" sz="1200" dirty="0" smtClean="0"/>
          </a:p>
          <a:p>
            <a:pPr algn="just"/>
            <a:r>
              <a:rPr lang="es-PY" sz="1200" dirty="0" smtClean="0"/>
              <a:t>Duplicadora de discos		Sistemas de seguridad		Discos duros</a:t>
            </a:r>
          </a:p>
          <a:p>
            <a:pPr algn="just"/>
            <a:endParaRPr lang="es-PY" sz="1200" dirty="0" smtClean="0"/>
          </a:p>
          <a:p>
            <a:pPr algn="just"/>
            <a:r>
              <a:rPr lang="es-PY" sz="1200" dirty="0" smtClean="0"/>
              <a:t>Aparatos ilícitos – tales como los aparatos que capturan el número celular de teléfonos cercanos para después copiarlo en otros teléfonos, o los llamados </a:t>
            </a:r>
            <a:r>
              <a:rPr lang="es-PY" sz="1200" dirty="0" err="1" smtClean="0"/>
              <a:t>sniffers</a:t>
            </a:r>
            <a:r>
              <a:rPr lang="es-PY" sz="1200" dirty="0" smtClean="0"/>
              <a:t>, decodificadores, etc.</a:t>
            </a:r>
            <a:endParaRPr lang="es-PY" sz="1200" dirty="0"/>
          </a:p>
        </p:txBody>
      </p:sp>
      <p:sp>
        <p:nvSpPr>
          <p:cNvPr id="23" name="22 Rectángulo"/>
          <p:cNvSpPr/>
          <p:nvPr/>
        </p:nvSpPr>
        <p:spPr>
          <a:xfrm>
            <a:off x="179512" y="40268"/>
            <a:ext cx="8784976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s-PY" sz="3200" b="1" cap="none" spc="0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Aparatos electrónicos e informáticos</a:t>
            </a:r>
            <a:endParaRPr lang="es-PY" sz="3200" b="1" cap="none" spc="0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PY" smtClean="0"/>
              <a:t>25/07/2017</a:t>
            </a:r>
            <a:endParaRPr lang="es-PY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PY" smtClean="0"/>
              <a:t>Abg. Gunter Krone</a:t>
            </a:r>
            <a:endParaRPr lang="es-PY"/>
          </a:p>
        </p:txBody>
      </p:sp>
    </p:spTree>
    <p:extLst>
      <p:ext uri="{BB962C8B-B14F-4D97-AF65-F5344CB8AC3E}">
        <p14:creationId xmlns:p14="http://schemas.microsoft.com/office/powerpoint/2010/main" val="2654560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TextShape 1"/>
          <p:cNvSpPr txBox="1"/>
          <p:nvPr/>
        </p:nvSpPr>
        <p:spPr>
          <a:xfrm>
            <a:off x="848520" y="2057760"/>
            <a:ext cx="7695000" cy="28796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>
              <a:lnSpc>
                <a:spcPct val="150000"/>
              </a:lnSpc>
            </a:pPr>
            <a:endParaRPr dirty="0"/>
          </a:p>
        </p:txBody>
      </p:sp>
      <p:sp>
        <p:nvSpPr>
          <p:cNvPr id="4" name="3 CuadroTexto"/>
          <p:cNvSpPr txBox="1"/>
          <p:nvPr/>
        </p:nvSpPr>
        <p:spPr>
          <a:xfrm>
            <a:off x="5796136" y="5805264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Y" dirty="0" smtClean="0"/>
              <a:t>   </a:t>
            </a:r>
            <a:endParaRPr lang="es-PY" dirty="0"/>
          </a:p>
        </p:txBody>
      </p:sp>
      <p:sp>
        <p:nvSpPr>
          <p:cNvPr id="5" name="4 CuadroTexto"/>
          <p:cNvSpPr txBox="1"/>
          <p:nvPr/>
        </p:nvSpPr>
        <p:spPr>
          <a:xfrm>
            <a:off x="7768984" y="3200400"/>
            <a:ext cx="4154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  </a:t>
            </a:r>
            <a:r>
              <a:rPr lang="en-US" dirty="0" smtClean="0"/>
              <a:t> </a:t>
            </a:r>
            <a:endParaRPr lang="es-ES" dirty="0"/>
          </a:p>
        </p:txBody>
      </p:sp>
      <p:sp>
        <p:nvSpPr>
          <p:cNvPr id="8" name="7 Rectángulo"/>
          <p:cNvSpPr/>
          <p:nvPr/>
        </p:nvSpPr>
        <p:spPr>
          <a:xfrm>
            <a:off x="177463" y="326327"/>
            <a:ext cx="8784976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s-PY" sz="3200" b="1" cap="none" spc="0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Informaciones Proveídas por las ESP</a:t>
            </a:r>
            <a:endParaRPr lang="es-PY" sz="3200" b="1" cap="none" spc="0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pic>
        <p:nvPicPr>
          <p:cNvPr id="3" name="2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911102"/>
            <a:ext cx="6090245" cy="5322187"/>
          </a:xfrm>
          <a:prstGeom prst="rect">
            <a:avLst/>
          </a:prstGeom>
        </p:spPr>
      </p:pic>
      <p:sp>
        <p:nvSpPr>
          <p:cNvPr id="6" name="5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PY" smtClean="0"/>
              <a:t>25/07/2017</a:t>
            </a:r>
            <a:endParaRPr lang="es-PY"/>
          </a:p>
        </p:txBody>
      </p:sp>
      <p:sp>
        <p:nvSpPr>
          <p:cNvPr id="7" name="6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PY" smtClean="0"/>
              <a:t>Abg. Gunter Krone</a:t>
            </a:r>
            <a:endParaRPr lang="es-PY"/>
          </a:p>
        </p:txBody>
      </p:sp>
    </p:spTree>
    <p:extLst>
      <p:ext uri="{BB962C8B-B14F-4D97-AF65-F5344CB8AC3E}">
        <p14:creationId xmlns:p14="http://schemas.microsoft.com/office/powerpoint/2010/main" val="3790989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TextShape 1"/>
          <p:cNvSpPr txBox="1"/>
          <p:nvPr/>
        </p:nvSpPr>
        <p:spPr>
          <a:xfrm>
            <a:off x="848520" y="2057760"/>
            <a:ext cx="7695000" cy="28796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>
              <a:lnSpc>
                <a:spcPct val="150000"/>
              </a:lnSpc>
            </a:pPr>
            <a:endParaRPr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912" y="1124744"/>
            <a:ext cx="7496175" cy="3676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1 CuadroTexto"/>
          <p:cNvSpPr txBox="1"/>
          <p:nvPr/>
        </p:nvSpPr>
        <p:spPr>
          <a:xfrm>
            <a:off x="1403648" y="3717032"/>
            <a:ext cx="6223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Y" b="1" dirty="0" smtClean="0">
                <a:solidFill>
                  <a:srgbClr val="C00000"/>
                </a:solidFill>
                <a:latin typeface="Trebuchet MS"/>
                <a:ea typeface="Lucida Sans Unicode"/>
              </a:rPr>
              <a:t>Datos del archivo compartido y del receptor del archivo</a:t>
            </a:r>
            <a:endParaRPr lang="es-PY" dirty="0"/>
          </a:p>
        </p:txBody>
      </p:sp>
      <p:sp>
        <p:nvSpPr>
          <p:cNvPr id="5" name="4 CuadroTexto"/>
          <p:cNvSpPr txBox="1"/>
          <p:nvPr/>
        </p:nvSpPr>
        <p:spPr>
          <a:xfrm>
            <a:off x="1979712" y="5805264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Y" dirty="0" smtClean="0"/>
              <a:t>   </a:t>
            </a:r>
            <a:endParaRPr lang="es-PY" dirty="0"/>
          </a:p>
        </p:txBody>
      </p:sp>
      <p:sp>
        <p:nvSpPr>
          <p:cNvPr id="4" name="3 CuadroTexto"/>
          <p:cNvSpPr txBox="1"/>
          <p:nvPr/>
        </p:nvSpPr>
        <p:spPr>
          <a:xfrm>
            <a:off x="3923217" y="5638800"/>
            <a:ext cx="4154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 </a:t>
            </a:r>
            <a:r>
              <a:rPr lang="en-US" dirty="0" smtClean="0"/>
              <a:t>  </a:t>
            </a:r>
            <a:endParaRPr lang="es-ES" dirty="0"/>
          </a:p>
        </p:txBody>
      </p:sp>
      <p:sp>
        <p:nvSpPr>
          <p:cNvPr id="8" name="7 Rectángulo"/>
          <p:cNvSpPr/>
          <p:nvPr/>
        </p:nvSpPr>
        <p:spPr>
          <a:xfrm>
            <a:off x="179512" y="337212"/>
            <a:ext cx="8784976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s-PY" sz="3200" b="1" cap="none" spc="0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Informaciones prove</a:t>
            </a:r>
            <a:r>
              <a:rPr lang="es-PY" sz="32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ídas por las ESP</a:t>
            </a:r>
            <a:endParaRPr lang="es-PY" sz="3200" b="1" cap="none" spc="0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PY" smtClean="0"/>
              <a:t>25/07/2017</a:t>
            </a:r>
            <a:endParaRPr lang="es-PY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PY" smtClean="0"/>
              <a:t>Abg. Gunter Krone</a:t>
            </a:r>
            <a:endParaRPr lang="es-PY"/>
          </a:p>
        </p:txBody>
      </p:sp>
    </p:spTree>
    <p:extLst>
      <p:ext uri="{BB962C8B-B14F-4D97-AF65-F5344CB8AC3E}">
        <p14:creationId xmlns:p14="http://schemas.microsoft.com/office/powerpoint/2010/main" val="2738375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>
              <p:cTn id="2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4" grpId="0"/>
    </p:bld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60</TotalTime>
  <Words>498</Words>
  <Application>Microsoft Office PowerPoint</Application>
  <PresentationFormat>Presentación en pantalla (4:3)</PresentationFormat>
  <Paragraphs>187</Paragraphs>
  <Slides>18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18</vt:i4>
      </vt:variant>
    </vt:vector>
  </HeadingPairs>
  <TitlesOfParts>
    <vt:vector size="19" baseType="lpstr">
      <vt:lpstr>Tema de Office</vt:lpstr>
      <vt:lpstr>DELITOS INFORMÁTICOS Y MEDIOS PROBATORIOS</vt:lpstr>
      <vt:lpstr>Presentación de PowerPoint</vt:lpstr>
      <vt:lpstr>Fiscalía General del Estado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DELITOS INFORMÁTICOS Y MEDIOS PROBATORIOS</dc:title>
  <dc:creator>Gunter</dc:creator>
  <cp:lastModifiedBy>Gunter</cp:lastModifiedBy>
  <cp:revision>6</cp:revision>
  <dcterms:created xsi:type="dcterms:W3CDTF">2017-07-24T13:59:21Z</dcterms:created>
  <dcterms:modified xsi:type="dcterms:W3CDTF">2017-07-24T15:04:53Z</dcterms:modified>
</cp:coreProperties>
</file>